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1"/>
  </p:notesMasterIdLst>
  <p:sldIdLst>
    <p:sldId id="257" r:id="rId2"/>
    <p:sldId id="289" r:id="rId3"/>
    <p:sldId id="259" r:id="rId4"/>
    <p:sldId id="258" r:id="rId5"/>
    <p:sldId id="260" r:id="rId6"/>
    <p:sldId id="298" r:id="rId7"/>
    <p:sldId id="261" r:id="rId8"/>
    <p:sldId id="262" r:id="rId9"/>
    <p:sldId id="264" r:id="rId10"/>
    <p:sldId id="265" r:id="rId11"/>
    <p:sldId id="292" r:id="rId12"/>
    <p:sldId id="291" r:id="rId13"/>
    <p:sldId id="293" r:id="rId14"/>
    <p:sldId id="294" r:id="rId15"/>
    <p:sldId id="295" r:id="rId16"/>
    <p:sldId id="297" r:id="rId17"/>
    <p:sldId id="299" r:id="rId18"/>
    <p:sldId id="296" r:id="rId19"/>
    <p:sldId id="269" r:id="rId20"/>
    <p:sldId id="270" r:id="rId21"/>
    <p:sldId id="288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63" r:id="rId38"/>
    <p:sldId id="267" r:id="rId39"/>
    <p:sldId id="26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7" autoAdjust="0"/>
    <p:restoredTop sz="94660"/>
  </p:normalViewPr>
  <p:slideViewPr>
    <p:cSldViewPr>
      <p:cViewPr varScale="1">
        <p:scale>
          <a:sx n="87" d="100"/>
          <a:sy n="87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8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93963254593179E-2"/>
          <c:y val="0.19480351414406533"/>
          <c:w val="0.79751793525809278"/>
          <c:h val="0.5777216389617964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cat>
            <c:strRef>
              <c:f>Sheet1!$A$1:$D$1</c:f>
              <c:strCache>
                <c:ptCount val="4"/>
                <c:pt idx="0">
                  <c:v>AGN</c:v>
                </c:pt>
                <c:pt idx="1">
                  <c:v>stars</c:v>
                </c:pt>
                <c:pt idx="2">
                  <c:v>GRB</c:v>
                </c:pt>
                <c:pt idx="3">
                  <c:v>FOOTB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120</c:v>
                </c:pt>
                <c:pt idx="1">
                  <c:v>70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Sheet1!$A$1:$D$1</c:f>
              <c:strCache>
                <c:ptCount val="4"/>
                <c:pt idx="0">
                  <c:v>AGN</c:v>
                </c:pt>
                <c:pt idx="1">
                  <c:v>stars</c:v>
                </c:pt>
                <c:pt idx="2">
                  <c:v>GRB</c:v>
                </c:pt>
                <c:pt idx="3">
                  <c:v>FOOTB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  <c:pt idx="0">
                  <c:v>220</c:v>
                </c:pt>
                <c:pt idx="1">
                  <c:v>90</c:v>
                </c:pt>
                <c:pt idx="2">
                  <c:v>40</c:v>
                </c:pt>
                <c:pt idx="3">
                  <c:v>55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Sheet1!$A$1:$D$1</c:f>
              <c:strCache>
                <c:ptCount val="4"/>
                <c:pt idx="0">
                  <c:v>AGN</c:v>
                </c:pt>
                <c:pt idx="1">
                  <c:v>stars</c:v>
                </c:pt>
                <c:pt idx="2">
                  <c:v>GRB</c:v>
                </c:pt>
                <c:pt idx="3">
                  <c:v>FOOTB</c:v>
                </c:pt>
              </c:strCache>
            </c:strRef>
          </c:cat>
          <c:val>
            <c:numRef>
              <c:f>Sheet1!$A$4:$D$4</c:f>
              <c:numCache>
                <c:formatCode>General</c:formatCode>
                <c:ptCount val="4"/>
                <c:pt idx="0">
                  <c:v>400</c:v>
                </c:pt>
                <c:pt idx="1">
                  <c:v>120</c:v>
                </c:pt>
                <c:pt idx="2">
                  <c:v>60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6351232"/>
        <c:axId val="166352768"/>
        <c:axId val="165553024"/>
      </c:bar3DChart>
      <c:catAx>
        <c:axId val="166351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6352768"/>
        <c:crosses val="autoZero"/>
        <c:auto val="1"/>
        <c:lblAlgn val="ctr"/>
        <c:lblOffset val="100"/>
        <c:noMultiLvlLbl val="0"/>
      </c:catAx>
      <c:valAx>
        <c:axId val="16635276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6351232"/>
        <c:crosses val="autoZero"/>
        <c:crossBetween val="between"/>
      </c:valAx>
      <c:serAx>
        <c:axId val="165553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66352768"/>
        <c:crosses val="autoZero"/>
      </c:ser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8963B-9E80-4618-B181-DAFCCF6A27B5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F47B0-FBC6-4C28-AA96-049EEDA81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Shares the same goals as all large area surveys- but with the speciality</a:t>
            </a:r>
            <a:r>
              <a:rPr lang="en-GB" baseline="0" dirty="0" smtClean="0"/>
              <a:t> of seeing hot stuff – gases and plasmas with T&gt;10^5 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47B0-FBC6-4C28-AA96-049EEDA81F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9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484131" indent="-37032326"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18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0361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554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0722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7EAFF90A-6BDB-4362-A112-30C5784C019E}" type="slidenum">
              <a:rPr lang="en-GB" sz="1200">
                <a:solidFill>
                  <a:schemeClr val="tx1"/>
                </a:solidFill>
                <a:latin typeface="Arial" charset="0"/>
              </a:rPr>
              <a:pPr/>
              <a:t>27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New wavebands give the opportunity to explore the full range of parameter space </a:t>
            </a:r>
            <a:r>
              <a:rPr lang="en-GB" dirty="0" err="1" smtClean="0"/>
              <a:t>andfind</a:t>
            </a:r>
            <a:r>
              <a:rPr lang="en-GB" dirty="0" smtClean="0"/>
              <a:t> the true intrinsic population of the  </a:t>
            </a:r>
            <a:r>
              <a:rPr lang="en-GB" dirty="0" err="1" smtClean="0"/>
              <a:t>blazar</a:t>
            </a:r>
            <a:r>
              <a:rPr lang="en-GB" dirty="0" smtClean="0"/>
              <a:t> properties.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47B0-FBC6-4C28-AA96-049EEDA81F2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43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484131" indent="-37032326"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18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0361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554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0722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A9CD461-D89A-4599-9E8D-23AE3C42F4F6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39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-128"/>
              </a:rPr>
              <a:t>Thank organisers – fitting to give talk on </a:t>
            </a:r>
            <a:r>
              <a:rPr lang="en-GB" smtClean="0">
                <a:ea typeface="ＭＳ Ｐゴシック" charset="-128"/>
              </a:rPr>
              <a:t>50</a:t>
            </a:r>
            <a:r>
              <a:rPr lang="en-GB" baseline="30000" smtClean="0">
                <a:ea typeface="ＭＳ Ｐゴシック" charset="-128"/>
              </a:rPr>
              <a:t>th</a:t>
            </a:r>
            <a:r>
              <a:rPr lang="en-GB" smtClean="0">
                <a:ea typeface="ＭＳ Ｐゴシック" charset="-128"/>
              </a:rPr>
              <a:t> anniversary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484131" indent="-37032326"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18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0361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554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0722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A9CD461-D89A-4599-9E8D-23AE3C42F4F6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>
                <a:ea typeface="ＭＳ Ｐゴシック" charset="-128"/>
              </a:rPr>
              <a:t>Thank organisers – fitting to give talk on 50</a:t>
            </a:r>
            <a:r>
              <a:rPr lang="en-GB" baseline="30000" dirty="0" smtClean="0">
                <a:ea typeface="ＭＳ Ｐゴシック" charset="-128"/>
              </a:rPr>
              <a:t>th</a:t>
            </a:r>
            <a:r>
              <a:rPr lang="en-GB" dirty="0" smtClean="0">
                <a:ea typeface="ＭＳ Ｐゴシック" charset="-128"/>
              </a:rPr>
              <a:t> anniversary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484131" indent="-37032326"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18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0361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554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0722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3A9CD461-D89A-4599-9E8D-23AE3C42F4F6}" type="slidenum">
              <a:rPr lang="en-US" sz="120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End by:  It</a:t>
            </a:r>
            <a:r>
              <a:rPr lang="en-GB" baseline="0" dirty="0" smtClean="0"/>
              <a:t> took a while for the neutron star binary theory to be </a:t>
            </a:r>
            <a:r>
              <a:rPr lang="en-GB" baseline="0" dirty="0" err="1" smtClean="0"/>
              <a:t>accepetd</a:t>
            </a:r>
            <a:r>
              <a:rPr lang="en-GB" baseline="0" dirty="0" smtClean="0"/>
              <a:t> because it was thought that binaries would be disrupted during the supernova creation of the NS. On the other hand isolated neutron stars should be plentiful.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47B0-FBC6-4C28-AA96-049EEDA81F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8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Prediction is 30% of all AGN are CT – </a:t>
            </a:r>
            <a:r>
              <a:rPr lang="en-GB" dirty="0" err="1" smtClean="0"/>
              <a:t>Worseley</a:t>
            </a:r>
            <a:r>
              <a:rPr lang="en-GB" dirty="0" smtClean="0"/>
              <a:t> et al. 2005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47B0-FBC6-4C28-AA96-049EEDA81F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7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300 AGN in BAT 3 year survey over full sky. Many CT QSO appear to be merging systems.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47B0-FBC6-4C28-AA96-049EEDA81F2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2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484131" indent="-37032326"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18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0361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554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0722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DD92181B-E3A9-48CE-A5DA-79DBB9BD0803}" type="slidenum">
              <a:rPr lang="en-GB" sz="1200">
                <a:solidFill>
                  <a:schemeClr val="tx1"/>
                </a:solidFill>
                <a:latin typeface="Arial" charset="0"/>
              </a:rPr>
              <a:pPr/>
              <a:t>20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Finally: Little detail in the ROSAT light curves or spectra. Need to catch them at peak and monitor well.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F47B0-FBC6-4C28-AA96-049EEDA81F2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132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484131" indent="-37032326" defTabSz="914592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180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0361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554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0722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F8B32C5-2199-4A1C-8FBF-8A7E4495EE02}" type="slidenum">
              <a:rPr lang="en-GB" sz="1200">
                <a:solidFill>
                  <a:schemeClr val="tx1"/>
                </a:solidFill>
                <a:latin typeface="Arial" charset="0"/>
              </a:rPr>
              <a:pPr/>
              <a:t>26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9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48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0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44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2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2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21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2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D9054-3796-4141-B3CE-F5BC20D9609F}" type="datetimeFigureOut">
              <a:rPr lang="en-GB" smtClean="0"/>
              <a:t>22/10/2012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97C28-2652-4C9F-9124-2BECAAD7D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34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//upload.wikimedia.org/wikipedia/commons/f/fb/Fermi's_Gamma-ray_Pulsars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1.gif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59.jpeg"/><Relationship Id="rId5" Type="http://schemas.openxmlformats.org/officeDocument/2006/relationships/image" Target="../media/image54.gif"/><Relationship Id="rId10" Type="http://schemas.openxmlformats.org/officeDocument/2006/relationships/image" Target="../media/image58.jpeg"/><Relationship Id="rId4" Type="http://schemas.openxmlformats.org/officeDocument/2006/relationships/image" Target="../media/image53.jpeg"/><Relationship Id="rId9" Type="http://schemas.openxmlformats.org/officeDocument/2006/relationships/image" Target="../media/image16.jpeg"/><Relationship Id="rId1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High-Energy Surveys in Astronomy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en-GB" dirty="0" smtClean="0"/>
              <a:t>Richard Saxton</a:t>
            </a:r>
          </a:p>
          <a:p>
            <a:r>
              <a:rPr lang="en-GB" dirty="0" smtClean="0"/>
              <a:t>XMM SOC / ESAC, VEGA,</a:t>
            </a:r>
          </a:p>
          <a:p>
            <a:r>
              <a:rPr lang="en-GB" dirty="0" smtClean="0"/>
              <a:t>Madrid, Spain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3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5778" y="2276872"/>
            <a:ext cx="4818470" cy="257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78098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X-ray background (CXB)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35" y="932527"/>
            <a:ext cx="8128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Initially there were two theories for the origin of the CXB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A thin uniform hot  plasma filling the universe, supported by the isotropy  and the</a:t>
            </a:r>
          </a:p>
          <a:p>
            <a:r>
              <a:rPr lang="en-GB" dirty="0"/>
              <a:t> </a:t>
            </a:r>
            <a:r>
              <a:rPr lang="en-GB" dirty="0" smtClean="0"/>
              <a:t>     spectrum of the CXB  reported by early experiments (Ariel-V, </a:t>
            </a:r>
            <a:r>
              <a:rPr lang="en-GB" dirty="0" err="1" smtClean="0"/>
              <a:t>Uhuru</a:t>
            </a:r>
            <a:r>
              <a:rPr lang="en-GB" dirty="0" smtClean="0"/>
              <a:t>, Heao-1)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5007" y="5085184"/>
            <a:ext cx="7351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Discarded when it was realised that this would introduce anisotropies in the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Cosmic Microwave </a:t>
            </a:r>
            <a:r>
              <a:rPr lang="en-GB" dirty="0">
                <a:solidFill>
                  <a:srgbClr val="FFFF00"/>
                </a:solidFill>
              </a:rPr>
              <a:t>B</a:t>
            </a:r>
            <a:r>
              <a:rPr lang="en-GB" dirty="0" smtClean="0">
                <a:solidFill>
                  <a:srgbClr val="FFFF00"/>
                </a:solidFill>
              </a:rPr>
              <a:t>ackground which weren’t seen</a:t>
            </a:r>
            <a:r>
              <a:rPr lang="en-GB" dirty="0" smtClean="0"/>
              <a:t> (</a:t>
            </a:r>
            <a:r>
              <a:rPr lang="en-GB" sz="1600" dirty="0" err="1" smtClean="0"/>
              <a:t>Fabian</a:t>
            </a:r>
            <a:r>
              <a:rPr lang="en-GB" sz="1600" dirty="0" smtClean="0"/>
              <a:t> &amp; </a:t>
            </a:r>
            <a:r>
              <a:rPr lang="en-GB" sz="1600" dirty="0" err="1" smtClean="0"/>
              <a:t>Barcons</a:t>
            </a:r>
            <a:r>
              <a:rPr lang="en-GB" sz="1600" dirty="0" smtClean="0"/>
              <a:t> 1992, </a:t>
            </a:r>
          </a:p>
          <a:p>
            <a:r>
              <a:rPr lang="en-GB" sz="1600" dirty="0" err="1" smtClean="0"/>
              <a:t>Fixsen</a:t>
            </a:r>
            <a:r>
              <a:rPr lang="en-GB" sz="1600" dirty="0" smtClean="0"/>
              <a:t> et al. 1996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051720" y="2780928"/>
            <a:ext cx="4680520" cy="144016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78098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CXB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point sources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34" y="5518973"/>
            <a:ext cx="746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goal then became trying to identify these sources and later using them to </a:t>
            </a:r>
          </a:p>
          <a:p>
            <a:r>
              <a:rPr lang="en-GB" dirty="0"/>
              <a:t>i</a:t>
            </a:r>
            <a:r>
              <a:rPr lang="en-GB" dirty="0" smtClean="0"/>
              <a:t>nvestigate the evolution  of galaxies.</a:t>
            </a:r>
            <a:endParaRPr lang="en-GB" dirty="0"/>
          </a:p>
        </p:txBody>
      </p:sp>
      <p:pic>
        <p:nvPicPr>
          <p:cNvPr id="9" name="Picture 9" descr="d5_hr_wid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t="15211" r="10422" b="53687"/>
          <a:stretch>
            <a:fillRect/>
          </a:stretch>
        </p:blipFill>
        <p:spPr bwMode="auto">
          <a:xfrm>
            <a:off x="2019318" y="2196700"/>
            <a:ext cx="4820400" cy="26004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TextBox 9"/>
          <p:cNvSpPr txBox="1"/>
          <p:nvPr/>
        </p:nvSpPr>
        <p:spPr>
          <a:xfrm>
            <a:off x="526335" y="1331476"/>
            <a:ext cx="557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A large number of </a:t>
            </a:r>
            <a:r>
              <a:rPr lang="en-GB" dirty="0" err="1" smtClean="0"/>
              <a:t>isotropically</a:t>
            </a:r>
            <a:r>
              <a:rPr lang="en-GB" dirty="0" smtClean="0"/>
              <a:t> distributed point sources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59632" y="4877324"/>
            <a:ext cx="620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From the XMM-Newton slew survey : red = 0.1-2 </a:t>
            </a:r>
            <a:r>
              <a:rPr lang="en-GB" sz="1400" dirty="0" err="1" smtClean="0"/>
              <a:t>keV</a:t>
            </a:r>
            <a:r>
              <a:rPr lang="en-GB" sz="1400" dirty="0" smtClean="0"/>
              <a:t>, blue= 2-10 </a:t>
            </a:r>
            <a:r>
              <a:rPr lang="en-GB" sz="1400" dirty="0" err="1" smtClean="0"/>
              <a:t>keV</a:t>
            </a:r>
            <a:r>
              <a:rPr lang="en-GB" sz="1400" dirty="0" smtClean="0"/>
              <a:t>, size=log(flux)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033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area v Sensitivity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 descr="slew_survey_limts_hard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761817" cy="3366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slew_survey_limts_soft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816424" cy="336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4931876"/>
            <a:ext cx="12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0.2 – 2 </a:t>
            </a:r>
            <a:r>
              <a:rPr lang="en-GB" dirty="0" err="1" smtClean="0"/>
              <a:t>keV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970276"/>
            <a:ext cx="12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2 – 10 </a:t>
            </a:r>
            <a:r>
              <a:rPr lang="en-GB" dirty="0" err="1" smtClean="0"/>
              <a:t>keV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8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 surveys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Medium energy band (2-10 </a:t>
            </a:r>
            <a:r>
              <a:rPr lang="en-GB" sz="3600" dirty="0" err="1" smtClean="0"/>
              <a:t>keV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523967" y="4581128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UHURU</a:t>
            </a:r>
            <a:endParaRPr lang="en-GB" sz="2800" dirty="0"/>
          </a:p>
        </p:txBody>
      </p:sp>
      <p:pic>
        <p:nvPicPr>
          <p:cNvPr id="57" name="Picture 12" descr="http://www.upei.ca/~phys221/jmacwilliams/uhuru/uhu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1842044" cy="14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042856"/>
              </p:ext>
            </p:extLst>
          </p:nvPr>
        </p:nvGraphicFramePr>
        <p:xfrm>
          <a:off x="2771800" y="233614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2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X-ray background (CXB)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64575"/>
            <a:ext cx="602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GB" dirty="0" err="1" smtClean="0"/>
              <a:t>Asca</a:t>
            </a:r>
            <a:r>
              <a:rPr lang="en-GB" dirty="0" smtClean="0"/>
              <a:t> and </a:t>
            </a:r>
            <a:r>
              <a:rPr lang="en-GB" dirty="0" err="1" smtClean="0"/>
              <a:t>Beppo</a:t>
            </a:r>
            <a:r>
              <a:rPr lang="en-GB" dirty="0" smtClean="0"/>
              <a:t>-Sax  resolved  ~30%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 smtClean="0"/>
              <a:t>Einstein Medium Sensitivity Survey resolved  ~25%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 smtClean="0"/>
              <a:t>ROSAT  resolved  ~75% of the soft X-ray emission into AGNs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GB" dirty="0" smtClean="0"/>
              <a:t>Chandra and XMM increased this to 80 – 90 %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8" y="2708920"/>
            <a:ext cx="6640198" cy="3357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6165304"/>
            <a:ext cx="2171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Brandt &amp; </a:t>
            </a:r>
            <a:r>
              <a:rPr lang="en-GB" sz="1600" dirty="0" err="1" smtClean="0"/>
              <a:t>Hasinger</a:t>
            </a:r>
            <a:r>
              <a:rPr lang="en-GB" sz="1600" dirty="0" smtClean="0"/>
              <a:t> 2004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339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on the AGN population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5400" y="194253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Gilli</a:t>
            </a:r>
            <a:r>
              <a:rPr lang="en-GB" sz="1600" dirty="0" smtClean="0"/>
              <a:t> et al. 2007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18765" y="4941168"/>
            <a:ext cx="83413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 soft X-ray energies the sky is dominated by </a:t>
            </a:r>
            <a:r>
              <a:rPr lang="en-GB" dirty="0" err="1" smtClean="0"/>
              <a:t>unobscured</a:t>
            </a:r>
            <a:r>
              <a:rPr lang="en-GB" dirty="0" smtClean="0"/>
              <a:t> AGN but at higher energies</a:t>
            </a:r>
          </a:p>
          <a:p>
            <a:r>
              <a:rPr lang="en-GB" dirty="0"/>
              <a:t>t</a:t>
            </a:r>
            <a:r>
              <a:rPr lang="en-GB" dirty="0" smtClean="0"/>
              <a:t>he contribution from the more numerous self-absorbed AGN becomes increasingly </a:t>
            </a:r>
          </a:p>
          <a:p>
            <a:r>
              <a:rPr lang="en-GB" dirty="0"/>
              <a:t>i</a:t>
            </a:r>
            <a:r>
              <a:rPr lang="en-GB" dirty="0" smtClean="0"/>
              <a:t>mportant. Originally predicted by </a:t>
            </a:r>
            <a:r>
              <a:rPr lang="en-GB" dirty="0" err="1" smtClean="0"/>
              <a:t>Setti</a:t>
            </a:r>
            <a:r>
              <a:rPr lang="en-GB" dirty="0" smtClean="0"/>
              <a:t> and </a:t>
            </a:r>
            <a:r>
              <a:rPr lang="en-GB" dirty="0" err="1" smtClean="0"/>
              <a:t>Woltjer</a:t>
            </a:r>
            <a:r>
              <a:rPr lang="en-GB" dirty="0" smtClean="0"/>
              <a:t> 1989, now </a:t>
            </a:r>
            <a:r>
              <a:rPr lang="en-GB" dirty="0"/>
              <a:t>s</a:t>
            </a:r>
            <a:r>
              <a:rPr lang="en-GB" dirty="0" smtClean="0"/>
              <a:t>ynthesis models fitting </a:t>
            </a:r>
          </a:p>
          <a:p>
            <a:r>
              <a:rPr lang="en-GB" dirty="0" smtClean="0"/>
              <a:t>the CXB can be  used to constrain the evolution of AGN and predict  a significant  </a:t>
            </a:r>
          </a:p>
          <a:p>
            <a:r>
              <a:rPr lang="en-GB" dirty="0" smtClean="0"/>
              <a:t>fraction of highly absorbed (Compton-thick) AGN.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4752528" cy="3738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3763779"/>
            <a:ext cx="1206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Unabsorbed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583607"/>
            <a:ext cx="988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Absorbed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594502"/>
            <a:ext cx="146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Compton-thick 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04" y="1025877"/>
            <a:ext cx="4208396" cy="37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57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Constraints on the AGN population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14" y="4820959"/>
            <a:ext cx="7770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detail, to model the CXB as a population of AGN the luminosity  of AGN has to </a:t>
            </a:r>
          </a:p>
          <a:p>
            <a:r>
              <a:rPr lang="en-GB" dirty="0" smtClean="0"/>
              <a:t>evolve over cosmic time. This is seen  - highly luminous QSO peak at a </a:t>
            </a:r>
          </a:p>
          <a:p>
            <a:r>
              <a:rPr lang="en-GB" dirty="0" smtClean="0"/>
              <a:t>redshift of 2-3  whereas the lower luminosity objects are more numerous at z&lt;1. </a:t>
            </a:r>
          </a:p>
          <a:p>
            <a:r>
              <a:rPr lang="en-GB" dirty="0" smtClean="0"/>
              <a:t>Similarly, the absorbed-AGN density peaks at lower luminosities than the </a:t>
            </a:r>
          </a:p>
          <a:p>
            <a:r>
              <a:rPr lang="en-GB" dirty="0" smtClean="0"/>
              <a:t>unabsorbed types. Type II QSO really are rare objects.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3" t="40686" r="20775" b="21935"/>
          <a:stretch/>
        </p:blipFill>
        <p:spPr>
          <a:xfrm>
            <a:off x="4499992" y="1323831"/>
            <a:ext cx="3702406" cy="256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48069"/>
          <a:stretch/>
        </p:blipFill>
        <p:spPr>
          <a:xfrm>
            <a:off x="654675" y="1124744"/>
            <a:ext cx="3197245" cy="2962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001" y="4113810"/>
            <a:ext cx="3683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Hasinger</a:t>
            </a:r>
            <a:r>
              <a:rPr lang="en-GB" sz="1600" dirty="0" smtClean="0"/>
              <a:t> et al. 2005,  La Franca et al. 2005</a:t>
            </a:r>
            <a:endParaRPr lang="en-GB" sz="1600" dirty="0"/>
          </a:p>
        </p:txBody>
      </p:sp>
      <p:sp>
        <p:nvSpPr>
          <p:cNvPr id="8" name="Down Arrow 7"/>
          <p:cNvSpPr/>
          <p:nvPr/>
        </p:nvSpPr>
        <p:spPr>
          <a:xfrm>
            <a:off x="2596861" y="1988840"/>
            <a:ext cx="102931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4940" y="1124744"/>
            <a:ext cx="587020" cy="17440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L</a:t>
            </a:r>
            <a:r>
              <a:rPr lang="en-GB" sz="1400" baseline="-25000" dirty="0" smtClean="0">
                <a:solidFill>
                  <a:srgbClr val="FF0000"/>
                </a:solidFill>
              </a:rPr>
              <a:t>X</a:t>
            </a:r>
          </a:p>
          <a:p>
            <a:endParaRPr lang="en-GB" sz="1400" baseline="-25000" dirty="0" smtClean="0">
              <a:solidFill>
                <a:srgbClr val="FF0000"/>
              </a:solidFill>
            </a:endParaRPr>
          </a:p>
          <a:p>
            <a:r>
              <a:rPr lang="en-GB" sz="1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r>
              <a:rPr lang="en-GB" sz="14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42-43</a:t>
            </a:r>
          </a:p>
          <a:p>
            <a:endParaRPr lang="en-GB" sz="1400" baseline="-25000" dirty="0">
              <a:solidFill>
                <a:srgbClr val="FF0000"/>
              </a:solidFill>
            </a:endParaRPr>
          </a:p>
          <a:p>
            <a:r>
              <a:rPr lang="en-GB" sz="1400" baseline="-25000" dirty="0" smtClean="0">
                <a:solidFill>
                  <a:schemeClr val="bg2"/>
                </a:solidFill>
              </a:rPr>
              <a:t>10</a:t>
            </a:r>
            <a:r>
              <a:rPr lang="en-GB" sz="1400" baseline="30000" dirty="0" smtClean="0">
                <a:solidFill>
                  <a:schemeClr val="bg2"/>
                </a:solidFill>
              </a:rPr>
              <a:t>43-44</a:t>
            </a:r>
          </a:p>
          <a:p>
            <a:endParaRPr lang="en-GB" sz="1400" baseline="-25000" dirty="0" smtClean="0">
              <a:solidFill>
                <a:srgbClr val="00B0F0"/>
              </a:solidFill>
            </a:endParaRPr>
          </a:p>
          <a:p>
            <a:r>
              <a:rPr lang="en-GB" sz="1400" baseline="-25000" dirty="0" smtClean="0">
                <a:solidFill>
                  <a:srgbClr val="00B0F0"/>
                </a:solidFill>
              </a:rPr>
              <a:t>10</a:t>
            </a:r>
            <a:r>
              <a:rPr lang="en-GB" sz="1400" baseline="30000" dirty="0" smtClean="0">
                <a:solidFill>
                  <a:srgbClr val="00B0F0"/>
                </a:solidFill>
              </a:rPr>
              <a:t>44-45</a:t>
            </a:r>
          </a:p>
          <a:p>
            <a:endParaRPr lang="en-GB" sz="1400" baseline="-25000" dirty="0" smtClean="0">
              <a:solidFill>
                <a:srgbClr val="00B050"/>
              </a:solidFill>
            </a:endParaRPr>
          </a:p>
          <a:p>
            <a:r>
              <a:rPr lang="en-GB" sz="1400" baseline="-25000" dirty="0" smtClean="0">
                <a:solidFill>
                  <a:srgbClr val="00B050"/>
                </a:solidFill>
              </a:rPr>
              <a:t>10</a:t>
            </a:r>
            <a:r>
              <a:rPr lang="en-GB" sz="1400" baseline="30000" dirty="0" smtClean="0">
                <a:solidFill>
                  <a:srgbClr val="00B050"/>
                </a:solidFill>
              </a:rPr>
              <a:t>45-46</a:t>
            </a:r>
          </a:p>
          <a:p>
            <a:endParaRPr lang="en-GB" sz="1400" baseline="-25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1400" baseline="-25000" dirty="0" smtClean="0">
                <a:solidFill>
                  <a:schemeClr val="accent6">
                    <a:lumMod val="75000"/>
                  </a:schemeClr>
                </a:solidFill>
              </a:rPr>
              <a:t>&gt;10</a:t>
            </a:r>
            <a:r>
              <a:rPr lang="en-GB" sz="1400" baseline="30000" dirty="0" smtClean="0">
                <a:solidFill>
                  <a:schemeClr val="accent6">
                    <a:lumMod val="75000"/>
                  </a:schemeClr>
                </a:solidFill>
              </a:rPr>
              <a:t>46</a:t>
            </a:r>
            <a:endParaRPr lang="en-GB" sz="1400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694190" y="1136122"/>
            <a:ext cx="102931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CXB at high energies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2298561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Gilli</a:t>
            </a:r>
            <a:r>
              <a:rPr lang="en-GB" sz="1600" dirty="0" smtClean="0"/>
              <a:t> et al. 2007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169386"/>
            <a:ext cx="7427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Need a significant Compton-thick population to provide sufficient flux</a:t>
            </a:r>
          </a:p>
          <a:p>
            <a:r>
              <a:rPr lang="en-GB" sz="2000" dirty="0"/>
              <a:t>a</a:t>
            </a:r>
            <a:r>
              <a:rPr lang="en-GB" sz="2000" dirty="0" smtClean="0"/>
              <a:t>bove 10 </a:t>
            </a:r>
            <a:r>
              <a:rPr lang="en-GB" sz="2000" dirty="0" err="1" smtClean="0"/>
              <a:t>keV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5"/>
            <a:ext cx="4752528" cy="3738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3763779"/>
            <a:ext cx="1206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Unabsorbed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2583607"/>
            <a:ext cx="988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Absorbed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3594502"/>
            <a:ext cx="146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Compton-thick 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for Compton-Thick 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(NH&gt;10</a:t>
            </a:r>
            <a:r>
              <a:rPr lang="en-GB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GB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AGN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642" y="4653136"/>
            <a:ext cx="7829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smtClean="0"/>
              <a:t>SWIFT-BAT, all-sky survey of AGN, at 15-55 </a:t>
            </a:r>
            <a:r>
              <a:rPr lang="en-GB" dirty="0" err="1" smtClean="0"/>
              <a:t>keV</a:t>
            </a:r>
            <a:r>
              <a:rPr lang="en-GB" dirty="0" smtClean="0"/>
              <a:t> reduces the bias against highly absorbed AGN and finds 4.6% of AGN are Compton-thick (but after correcting for remaining biases this could be ~20%). Remaining fraction may be directly seen by </a:t>
            </a:r>
            <a:r>
              <a:rPr lang="en-GB" dirty="0" err="1" smtClean="0"/>
              <a:t>NuSTAR</a:t>
            </a:r>
            <a:r>
              <a:rPr lang="en-GB" dirty="0" smtClean="0"/>
              <a:t> and/or HXMT.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9" t="37037" r="15445" b="20423"/>
          <a:stretch/>
        </p:blipFill>
        <p:spPr>
          <a:xfrm>
            <a:off x="611560" y="1483778"/>
            <a:ext cx="3788229" cy="2917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0" t="34391" r="15237" b="21800"/>
          <a:stretch/>
        </p:blipFill>
        <p:spPr>
          <a:xfrm>
            <a:off x="4788024" y="1484784"/>
            <a:ext cx="3947886" cy="3004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09" y="4431619"/>
            <a:ext cx="1661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Burlon</a:t>
            </a:r>
            <a:r>
              <a:rPr lang="en-GB" sz="1600" dirty="0" smtClean="0"/>
              <a:t> et al. 2011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062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552" y="2204864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bjects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91288"/>
            <a:ext cx="839787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Apart from counting large numbers of sources to investigate the general properties</a:t>
            </a:r>
          </a:p>
          <a:p>
            <a:r>
              <a:rPr lang="en-GB" dirty="0"/>
              <a:t>o</a:t>
            </a:r>
            <a:r>
              <a:rPr lang="en-GB" dirty="0" smtClean="0"/>
              <a:t>f a class of sources,  wide-area surveys are also  good at finding rare classes of objects</a:t>
            </a:r>
          </a:p>
          <a:p>
            <a:endParaRPr lang="en-GB" dirty="0"/>
          </a:p>
          <a:p>
            <a:r>
              <a:rPr lang="en-GB" sz="2800" dirty="0" smtClean="0">
                <a:solidFill>
                  <a:srgbClr val="FFFF00"/>
                </a:solidFill>
              </a:rPr>
              <a:t>Tidal Disruption Events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Novae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Ultra-Luminous X-ray sources (ULX)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1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052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Surveys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Construct large samples to understand the global properties of a class of sources</a:t>
            </a:r>
          </a:p>
          <a:p>
            <a:pPr marL="0" indent="0">
              <a:buNone/>
            </a:pPr>
            <a:r>
              <a:rPr lang="en-GB" sz="2800" dirty="0" smtClean="0"/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AGN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Clusters of galaxies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Compact objects accreting from companions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Stars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Supernova Remnants</a:t>
            </a:r>
          </a:p>
          <a:p>
            <a:r>
              <a:rPr lang="en-GB" sz="2400" dirty="0" smtClean="0"/>
              <a:t>Find rare objects – filling in the details</a:t>
            </a:r>
            <a:endParaRPr lang="en-GB" sz="2000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Tidal Disruption events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Isolated neutron stars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Novae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	</a:t>
            </a:r>
            <a:r>
              <a:rPr lang="en-GB" sz="2000" dirty="0" smtClean="0">
                <a:solidFill>
                  <a:srgbClr val="FFFF00"/>
                </a:solidFill>
              </a:rPr>
              <a:t>- Gamma-Ray Bursts (GRB)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       - Ultra-Luminous X-ray sources (ULX)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1849" y="694384"/>
            <a:ext cx="269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(High Energy)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85260" y="694383"/>
            <a:ext cx="649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(100 </a:t>
            </a:r>
            <a:r>
              <a:rPr lang="en-GB" sz="3600" dirty="0" err="1" smtClean="0"/>
              <a:t>eV</a:t>
            </a:r>
            <a:r>
              <a:rPr lang="en-GB" sz="3600" dirty="0" smtClean="0"/>
              <a:t> – 100 </a:t>
            </a:r>
            <a:r>
              <a:rPr lang="en-GB" sz="3600" dirty="0" err="1" smtClean="0"/>
              <a:t>GeV</a:t>
            </a:r>
            <a:r>
              <a:rPr lang="en-GB" sz="3600" dirty="0" smtClean="0"/>
              <a:t> ≡ 10</a:t>
            </a:r>
            <a:r>
              <a:rPr lang="en-GB" sz="3600" baseline="30000" dirty="0" smtClean="0"/>
              <a:t>16</a:t>
            </a:r>
            <a:r>
              <a:rPr lang="en-GB" sz="3600" dirty="0" smtClean="0"/>
              <a:t>-10</a:t>
            </a:r>
            <a:r>
              <a:rPr lang="en-GB" sz="3600" baseline="30000" dirty="0" smtClean="0"/>
              <a:t>25</a:t>
            </a:r>
            <a:r>
              <a:rPr lang="en-GB" sz="3600" dirty="0" smtClean="0"/>
              <a:t> Hz)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848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5240"/>
            <a:ext cx="8752656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Tidal Disruption of a Star by a nuclear Massive </a:t>
            </a:r>
            <a:b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</a:b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Black Hole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800600" y="3068960"/>
            <a:ext cx="4343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Very rare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event –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e predict such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an event every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100,000 years 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(in a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MilkyWay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-like galaxy)</a:t>
            </a:r>
          </a:p>
          <a:p>
            <a:pPr>
              <a:buFontTx/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The observational characteristics are: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E2F717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One 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single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, 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low-X-ray temperature 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40-   100eV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), giant X-ray burst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 Coincident with the </a:t>
            </a:r>
            <a:r>
              <a:rPr lang="en-US" sz="1800" dirty="0" err="1">
                <a:solidFill>
                  <a:srgbClr val="FFFF00"/>
                </a:solidFill>
                <a:latin typeface="+mn-lt"/>
              </a:rPr>
              <a:t>centre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 of 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an 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otherwise inactive galaxy (i.e. not an AGN)</a:t>
            </a:r>
            <a:endParaRPr lang="en-US" sz="1800" dirty="0">
              <a:solidFill>
                <a:srgbClr val="FFFF00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Highly luminous 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at peak</a:t>
            </a:r>
            <a:endParaRPr lang="en-US" sz="1800" baseline="30000" dirty="0">
              <a:solidFill>
                <a:srgbClr val="FFFF00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FFFF00"/>
                </a:solidFill>
                <a:latin typeface="+mn-lt"/>
              </a:rPr>
              <a:t> Lasts a few 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weeks </a:t>
            </a:r>
            <a:r>
              <a:rPr lang="en-US" sz="1800" dirty="0">
                <a:solidFill>
                  <a:srgbClr val="FFFF00"/>
                </a:solidFill>
                <a:latin typeface="+mn-lt"/>
              </a:rPr>
              <a:t>at peak brightness and then fades (theory predicts </a:t>
            </a:r>
            <a:r>
              <a:rPr lang="en-US" sz="1800" dirty="0">
                <a:solidFill>
                  <a:srgbClr val="FFFF00"/>
                </a:solidFill>
                <a:latin typeface="+mn-lt"/>
                <a:cs typeface="Times New Roman" charset="0"/>
              </a:rPr>
              <a:t>decline as t</a:t>
            </a:r>
            <a:r>
              <a:rPr lang="en-US" sz="1800" baseline="30000" dirty="0">
                <a:solidFill>
                  <a:srgbClr val="FFFF00"/>
                </a:solidFill>
                <a:latin typeface="+mn-lt"/>
                <a:cs typeface="Times New Roman" charset="0"/>
              </a:rPr>
              <a:t>-5/3</a:t>
            </a:r>
            <a:r>
              <a:rPr lang="en-US" sz="1800" dirty="0">
                <a:solidFill>
                  <a:srgbClr val="FFFF00"/>
                </a:solidFill>
                <a:latin typeface="+mn-lt"/>
                <a:cs typeface="Times New Roman" charset="0"/>
              </a:rPr>
              <a:t>)</a:t>
            </a:r>
          </a:p>
        </p:txBody>
      </p:sp>
      <p:pic>
        <p:nvPicPr>
          <p:cNvPr id="56324" name="Picture 6" descr="C:\Users\root\Documents\Work\EPIC\Slew\jw4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40968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228600" y="1375608"/>
            <a:ext cx="58555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If a star gets very close to a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Super-Massive Black Hole,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it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may be spun-up and disrupted. The debris will  form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 disk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which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can fuel the BH as a very bright X-ray source for months to years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cs typeface="Arial" charset="0"/>
              </a:rPr>
              <a:t>A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charset="0"/>
              </a:rPr>
              <a:t>large fraction of the star can eventually be swallowed by BH.</a:t>
            </a:r>
          </a:p>
        </p:txBody>
      </p:sp>
    </p:spTree>
    <p:extLst>
      <p:ext uri="{BB962C8B-B14F-4D97-AF65-F5344CB8AC3E}">
        <p14:creationId xmlns:p14="http://schemas.microsoft.com/office/powerpoint/2010/main" val="11535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osat_td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10455"/>
          <a:stretch/>
        </p:blipFill>
        <p:spPr>
          <a:xfrm>
            <a:off x="4269613" y="1387956"/>
            <a:ext cx="4118811" cy="3114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36" y="-76200"/>
            <a:ext cx="7365504" cy="11430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Discoveries with ROSAT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4519288"/>
            <a:ext cx="13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Komossa</a:t>
            </a:r>
            <a:r>
              <a:rPr lang="en-US" sz="1600" dirty="0" smtClean="0"/>
              <a:t> 2004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600200"/>
            <a:ext cx="3473333" cy="4832092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800" dirty="0" smtClean="0"/>
              <a:t>4 candidates in ROSAT All-Sky Survey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800" dirty="0" smtClean="0">
                <a:solidFill>
                  <a:schemeClr val="tx1"/>
                </a:solidFill>
              </a:rPr>
              <a:t>L</a:t>
            </a:r>
            <a:r>
              <a:rPr lang="en-US" sz="2800" baseline="-25000" dirty="0" smtClean="0">
                <a:solidFill>
                  <a:schemeClr val="tx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= 10</a:t>
            </a:r>
            <a:r>
              <a:rPr lang="en-US" sz="2800" baseline="30000" dirty="0" smtClean="0">
                <a:solidFill>
                  <a:schemeClr val="tx1"/>
                </a:solidFill>
              </a:rPr>
              <a:t>42</a:t>
            </a:r>
            <a:r>
              <a:rPr lang="en-US" sz="2800" dirty="0" smtClean="0">
                <a:solidFill>
                  <a:schemeClr val="tx1"/>
                </a:solidFill>
              </a:rPr>
              <a:t>-10</a:t>
            </a:r>
            <a:r>
              <a:rPr lang="en-US" sz="2800" baseline="30000" dirty="0" smtClean="0">
                <a:solidFill>
                  <a:schemeClr val="tx1"/>
                </a:solidFill>
              </a:rPr>
              <a:t>44</a:t>
            </a:r>
            <a:r>
              <a:rPr lang="en-US" sz="2800" dirty="0" smtClean="0">
                <a:solidFill>
                  <a:schemeClr val="tx1"/>
                </a:solidFill>
              </a:rPr>
              <a:t> ergs/s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800" dirty="0" smtClean="0"/>
              <a:t>T</a:t>
            </a:r>
            <a:r>
              <a:rPr lang="en-US" sz="2800" baseline="-25000" dirty="0" smtClean="0"/>
              <a:t>BB</a:t>
            </a:r>
            <a:r>
              <a:rPr lang="en-US" sz="2800" dirty="0" smtClean="0"/>
              <a:t> = (6-12) x 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K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800" dirty="0"/>
              <a:t>I</a:t>
            </a:r>
            <a:r>
              <a:rPr lang="en-US" sz="2800" dirty="0" smtClean="0"/>
              <a:t>nactive galaxy hosts</a:t>
            </a:r>
            <a:endParaRPr lang="en-US" sz="2800" baseline="30000" dirty="0"/>
          </a:p>
          <a:p>
            <a:pPr marL="342900" indent="-342900">
              <a:buBlip>
                <a:blip r:embed="rId4"/>
              </a:buBlip>
            </a:pPr>
            <a:r>
              <a:rPr lang="en-US" sz="2800" dirty="0" smtClean="0"/>
              <a:t>Sparsely sampled light curve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800" dirty="0" smtClean="0"/>
              <a:t>A = A0 t</a:t>
            </a:r>
            <a:r>
              <a:rPr lang="en-US" sz="2800" baseline="30000" dirty="0" smtClean="0"/>
              <a:t>-5/3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400" dirty="0" smtClean="0"/>
              <a:t>(more or less)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9229" y="4719199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</a:p>
          <a:p>
            <a:pPr marL="285750" indent="-285750">
              <a:buFont typeface="Garamond" pitchFamily="18" charset="0"/>
              <a:buChar char="►"/>
            </a:pPr>
            <a:r>
              <a:rPr lang="en-GB" dirty="0" smtClean="0"/>
              <a:t>No sign of a persistent  AGN</a:t>
            </a:r>
          </a:p>
          <a:p>
            <a:pPr marL="285750" indent="-285750">
              <a:buFont typeface="Garamond" pitchFamily="18" charset="0"/>
              <a:buChar char="►"/>
            </a:pPr>
            <a:r>
              <a:rPr lang="en-GB" dirty="0" smtClean="0"/>
              <a:t>Each </a:t>
            </a:r>
            <a:r>
              <a:rPr lang="en-GB" dirty="0"/>
              <a:t>consistent with material which continues </a:t>
            </a:r>
            <a:r>
              <a:rPr lang="en-GB" dirty="0" smtClean="0"/>
              <a:t>to be </a:t>
            </a:r>
            <a:r>
              <a:rPr lang="en-GB" dirty="0"/>
              <a:t>consumed at a low level even 10 years after the</a:t>
            </a:r>
          </a:p>
          <a:p>
            <a:r>
              <a:rPr lang="en-GB" dirty="0"/>
              <a:t> </a:t>
            </a:r>
            <a:r>
              <a:rPr lang="en-GB" dirty="0" smtClean="0"/>
              <a:t>    event</a:t>
            </a:r>
          </a:p>
        </p:txBody>
      </p:sp>
    </p:spTree>
    <p:extLst>
      <p:ext uri="{BB962C8B-B14F-4D97-AF65-F5344CB8AC3E}">
        <p14:creationId xmlns:p14="http://schemas.microsoft.com/office/powerpoint/2010/main" val="3421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sl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489743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12" descr="rass_am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2293" r="578" b="229"/>
          <a:stretch>
            <a:fillRect/>
          </a:stretch>
        </p:blipFill>
        <p:spPr bwMode="auto">
          <a:xfrm>
            <a:off x="322263" y="4089400"/>
            <a:ext cx="432117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6" descr="d5_hr_wid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t="15211" r="10422" b="53687"/>
          <a:stretch>
            <a:fillRect/>
          </a:stretch>
        </p:blipFill>
        <p:spPr bwMode="auto">
          <a:xfrm>
            <a:off x="1763713" y="935038"/>
            <a:ext cx="49688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019925" y="1052513"/>
            <a:ext cx="212407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4000 deg</a:t>
            </a:r>
            <a:r>
              <a:rPr lang="en-GB" sz="1800" baseline="30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/ year</a:t>
            </a:r>
          </a:p>
          <a:p>
            <a:pPr eaLnBrk="1" hangingPunct="1"/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Currently covered 60%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of sky.</a:t>
            </a:r>
          </a:p>
          <a:p>
            <a:pPr eaLnBrk="1" hangingPunct="1"/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GB" sz="1800" baseline="-25000" dirty="0">
                <a:solidFill>
                  <a:schemeClr val="tx1"/>
                </a:solidFill>
                <a:latin typeface="Arial" charset="0"/>
              </a:rPr>
              <a:t>0.2-2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&gt;6x10</a:t>
            </a:r>
            <a:r>
              <a:rPr lang="en-GB" sz="1800" baseline="30000" dirty="0">
                <a:solidFill>
                  <a:schemeClr val="tx1"/>
                </a:solidFill>
                <a:latin typeface="Arial" charset="0"/>
              </a:rPr>
              <a:t>-13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cgs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F</a:t>
            </a:r>
            <a:r>
              <a:rPr lang="en-GB" sz="1800" baseline="-25000" dirty="0">
                <a:solidFill>
                  <a:schemeClr val="tx1"/>
                </a:solidFill>
                <a:latin typeface="Arial" charset="0"/>
              </a:rPr>
              <a:t>2-10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&gt;4x10</a:t>
            </a:r>
            <a:r>
              <a:rPr lang="en-GB" sz="1800" baseline="30000" dirty="0">
                <a:solidFill>
                  <a:schemeClr val="tx1"/>
                </a:solidFill>
                <a:latin typeface="Arial" charset="0"/>
              </a:rPr>
              <a:t>-12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latin typeface="Arial" charset="0"/>
              </a:rPr>
              <a:t>cgs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23850" y="6388100"/>
            <a:ext cx="371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1800">
                <a:solidFill>
                  <a:schemeClr val="tx1"/>
                </a:solidFill>
                <a:latin typeface="Arial" charset="0"/>
              </a:rPr>
              <a:t>Full sky in 1990 / F</a:t>
            </a:r>
            <a:r>
              <a:rPr lang="en-GB" sz="1800" baseline="-25000">
                <a:solidFill>
                  <a:schemeClr val="tx1"/>
                </a:solidFill>
                <a:latin typeface="Arial" charset="0"/>
              </a:rPr>
              <a:t>0.2-2</a:t>
            </a:r>
            <a:r>
              <a:rPr lang="en-GB" sz="1800">
                <a:solidFill>
                  <a:schemeClr val="tx1"/>
                </a:solidFill>
                <a:latin typeface="Arial" charset="0"/>
              </a:rPr>
              <a:t>&gt;3x10</a:t>
            </a:r>
            <a:r>
              <a:rPr lang="en-GB" sz="1800" baseline="30000">
                <a:solidFill>
                  <a:schemeClr val="tx1"/>
                </a:solidFill>
                <a:latin typeface="Arial" charset="0"/>
              </a:rPr>
              <a:t>-13</a:t>
            </a:r>
            <a:r>
              <a:rPr lang="en-GB" sz="1800">
                <a:solidFill>
                  <a:schemeClr val="tx1"/>
                </a:solidFill>
                <a:latin typeface="Arial" charset="0"/>
              </a:rPr>
              <a:t> cgs</a:t>
            </a:r>
          </a:p>
          <a:p>
            <a:pPr eaLnBrk="1" hangingPunct="1"/>
            <a:r>
              <a:rPr lang="en-GB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17975"/>
            <a:ext cx="2381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79475" y="206375"/>
            <a:ext cx="4025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flares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103438" y="6256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219700" y="6446838"/>
            <a:ext cx="3005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25% of sky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from 1990-1998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85738" y="1508125"/>
            <a:ext cx="1554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n-GB" sz="2000">
                <a:solidFill>
                  <a:schemeClr val="tx1"/>
                </a:solidFill>
                <a:latin typeface="Arial" charset="0"/>
              </a:rPr>
              <a:t>XMM</a:t>
            </a:r>
          </a:p>
          <a:p>
            <a:pPr algn="ctr" eaLnBrk="1" hangingPunct="1"/>
            <a:r>
              <a:rPr lang="en-GB" sz="2000">
                <a:solidFill>
                  <a:schemeClr val="tx1"/>
                </a:solidFill>
                <a:latin typeface="Arial" charset="0"/>
              </a:rPr>
              <a:t>Slew survey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149225" y="2536825"/>
            <a:ext cx="15071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Source search</a:t>
            </a:r>
            <a:endParaRPr lang="en-GB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924175" y="3592513"/>
            <a:ext cx="32068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and compare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with ROSAT…..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62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38" grpId="0"/>
      <p:bldP spid="99340" grpId="0"/>
      <p:bldP spid="993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304800" y="1124744"/>
            <a:ext cx="8083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ＭＳ Ｐゴシック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Bright slew source in a SDSS galaxy (19 photons)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 56x brighter than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ROSAT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upper limit.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 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oft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X-ray spectrum </a:t>
            </a:r>
            <a:endParaRPr lang="en-US" sz="1800" dirty="0" smtClean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 Optical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spectrum shows no emission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lines  (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L</a:t>
            </a:r>
            <a:r>
              <a:rPr lang="en-US" sz="1800" baseline="-25000" dirty="0" err="1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bol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&lt;3x10</a:t>
            </a:r>
            <a:r>
              <a:rPr lang="en-US" sz="1800" baseline="300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41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ergs/s) </a:t>
            </a:r>
            <a:endParaRPr lang="en-US" sz="1800" dirty="0" smtClean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ＭＳ Ｐゴシック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1800" baseline="-25000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=3x10</a:t>
            </a:r>
            <a:r>
              <a:rPr lang="en-US" sz="1800" baseline="30000" dirty="0">
                <a:solidFill>
                  <a:schemeClr val="tx1"/>
                </a:solidFill>
                <a:latin typeface="+mn-lt"/>
              </a:rPr>
              <a:t>44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ergs/s  (z=0.146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1800" dirty="0">
              <a:solidFill>
                <a:schemeClr val="tx1"/>
              </a:solidFill>
              <a:latin typeface="+mn-lt"/>
              <a:ea typeface="ＭＳ Ｐゴシック" charset="-128"/>
            </a:endParaRPr>
          </a:p>
          <a:p>
            <a:pPr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Verdana" pitchFamily="34" charset="0"/>
              <a:ea typeface="ＭＳ Ｐゴシック" charset="-128"/>
            </a:endParaRPr>
          </a:p>
        </p:txBody>
      </p:sp>
      <p:sp>
        <p:nvSpPr>
          <p:cNvPr id="614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7504" y="32048"/>
            <a:ext cx="9144000" cy="864394"/>
          </a:xfrm>
          <a:noFill/>
        </p:spPr>
        <p:txBody>
          <a:bodyPr anchor="ctr"/>
          <a:lstStyle/>
          <a:p>
            <a:pPr eaLnBrk="1" hangingPunct="1"/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SDSS J120136+300305:  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discovered 10</a:t>
            </a:r>
            <a:r>
              <a:rPr lang="en-US" sz="33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June 2010</a:t>
            </a:r>
          </a:p>
        </p:txBody>
      </p:sp>
      <p:pic>
        <p:nvPicPr>
          <p:cNvPr id="6151" name="Picture 19" descr="sdss12_fullim_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0033" r="2423" b="19823"/>
          <a:stretch>
            <a:fillRect/>
          </a:stretch>
        </p:blipFill>
        <p:spPr bwMode="auto">
          <a:xfrm>
            <a:off x="395536" y="2996952"/>
            <a:ext cx="37449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80598" y="6320677"/>
            <a:ext cx="2308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/>
              <a:t>Calar</a:t>
            </a:r>
            <a:r>
              <a:rPr lang="en-GB" sz="1600" dirty="0" smtClean="0"/>
              <a:t>-Alto – June 22 2010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9279" y="3014912"/>
            <a:ext cx="2823778" cy="3765037"/>
          </a:xfrm>
          <a:prstGeom prst="rect">
            <a:avLst/>
          </a:prstGeom>
        </p:spPr>
      </p:pic>
      <p:pic>
        <p:nvPicPr>
          <p:cNvPr id="9" name="Picture 7" descr="xs1923_9192300005_12:01:35.7+30:03: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15118" r="60445" b="61417"/>
          <a:stretch>
            <a:fillRect/>
          </a:stretch>
        </p:blipFill>
        <p:spPr bwMode="auto">
          <a:xfrm>
            <a:off x="6635750" y="764704"/>
            <a:ext cx="22796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xs1923_9192300005_12:01:35.7+30:03:0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5" t="15118" r="10422" b="61417"/>
          <a:stretch>
            <a:fillRect/>
          </a:stretch>
        </p:blipFill>
        <p:spPr bwMode="auto">
          <a:xfrm>
            <a:off x="6635750" y="1998539"/>
            <a:ext cx="22796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705600" y="2843088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Times New Roman" charset="0"/>
              </a:rPr>
              <a:t>Slew – </a:t>
            </a:r>
            <a:r>
              <a:rPr lang="en-US" dirty="0" smtClean="0">
                <a:solidFill>
                  <a:schemeClr val="bg2"/>
                </a:solidFill>
                <a:latin typeface="Times New Roman" charset="0"/>
              </a:rPr>
              <a:t>X-ray image</a:t>
            </a:r>
            <a:endParaRPr lang="en-US" sz="1800" dirty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705600" y="1618952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bg2"/>
                </a:solidFill>
                <a:latin typeface="Times New Roman" charset="0"/>
              </a:rPr>
              <a:t>Optical - DSS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148816"/>
            <a:ext cx="317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Swift-UVOT position refinement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98729" y="0"/>
            <a:ext cx="6624638" cy="1143000"/>
          </a:xfrm>
          <a:noFill/>
        </p:spPr>
        <p:txBody>
          <a:bodyPr anchor="ctr"/>
          <a:lstStyle/>
          <a:p>
            <a:pPr eaLnBrk="1" hangingPunct="1"/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SDSS J120136+300305: properties</a:t>
            </a:r>
          </a:p>
        </p:txBody>
      </p:sp>
      <p:pic>
        <p:nvPicPr>
          <p:cNvPr id="8195" name="Picture 14" descr="lcfi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2332" y="640556"/>
            <a:ext cx="3849688" cy="51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/>
        </p:spPr>
      </p:pic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1166813" y="5681365"/>
            <a:ext cx="7702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Monitoring started 10 days after the XMM slew, every week by SWIFT and</a:t>
            </a:r>
          </a:p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a long-look initially and then again after six months by </a:t>
            </a:r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XMM-Newton.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7" name="Line 17"/>
          <p:cNvSpPr>
            <a:spLocks noChangeShapeType="1"/>
          </p:cNvSpPr>
          <p:nvPr/>
        </p:nvSpPr>
        <p:spPr bwMode="auto">
          <a:xfrm>
            <a:off x="7092950" y="3573463"/>
            <a:ext cx="5746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7720013" y="3303588"/>
            <a:ext cx="881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tx1"/>
                </a:solidFill>
                <a:latin typeface="Arial" charset="0"/>
              </a:rPr>
              <a:t>= t</a:t>
            </a:r>
            <a:r>
              <a:rPr lang="en-GB" sz="2400" baseline="30000" dirty="0">
                <a:solidFill>
                  <a:schemeClr val="tx1"/>
                </a:solidFill>
                <a:latin typeface="Arial" charset="0"/>
              </a:rPr>
              <a:t>-5/3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4788" y="5157192"/>
            <a:ext cx="1669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Saxton et al. 2012</a:t>
            </a:r>
            <a:endParaRPr lang="en-GB" sz="1600" dirty="0"/>
          </a:p>
        </p:txBody>
      </p:sp>
      <p:pic>
        <p:nvPicPr>
          <p:cNvPr id="8" name="Picture 5" descr="obs1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0999" y="623077"/>
            <a:ext cx="3553571" cy="503984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x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28553" y="5301208"/>
            <a:ext cx="65519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 marL="742950" indent="-28575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marL="11430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marL="16002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marL="2057400" indent="-228600" eaLnBrk="0" hangingPunct="0"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Soft X-ray spectrum, 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fit with 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single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Brem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of 390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eV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or </a:t>
            </a:r>
            <a:r>
              <a:rPr lang="en-GB" sz="1600" dirty="0" err="1">
                <a:solidFill>
                  <a:schemeClr val="tx1"/>
                </a:solidFill>
                <a:latin typeface="Arial" charset="0"/>
              </a:rPr>
              <a:t>bkn</a:t>
            </a:r>
            <a:r>
              <a:rPr lang="en-GB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power-law.  </a:t>
            </a:r>
          </a:p>
          <a:p>
            <a:pPr eaLnBrk="1" hangingPunct="1"/>
            <a:endParaRPr lang="en-GB" sz="1600" dirty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NOT optically-thick multi-coloured black-body </a:t>
            </a:r>
            <a:r>
              <a:rPr lang="en-GB" sz="1600" dirty="0">
                <a:solidFill>
                  <a:srgbClr val="FFFF00"/>
                </a:solidFill>
                <a:latin typeface="Arial" charset="0"/>
              </a:rPr>
              <a:t>o</a:t>
            </a:r>
            <a:r>
              <a:rPr lang="en-GB" sz="1600" dirty="0" smtClean="0">
                <a:solidFill>
                  <a:srgbClr val="FFFF00"/>
                </a:solidFill>
                <a:latin typeface="Arial" charset="0"/>
              </a:rPr>
              <a:t>r AGN-like spectrum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916238" y="3573463"/>
            <a:ext cx="792162" cy="576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5506" y="6246102"/>
            <a:ext cx="7963975" cy="36933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glow rad="88900">
              <a:schemeClr val="accent1">
                <a:satMod val="175000"/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The distribution and evolution  of the debris around the BH is still not understood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087" y="4921423"/>
            <a:ext cx="3122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XMM-Newton spectrum 22</a:t>
            </a:r>
            <a:r>
              <a:rPr lang="en-GB" sz="1400" baseline="30000" dirty="0" smtClean="0">
                <a:solidFill>
                  <a:schemeClr val="bg1"/>
                </a:solidFill>
              </a:rPr>
              <a:t>nd</a:t>
            </a:r>
            <a:r>
              <a:rPr lang="en-GB" sz="1400" dirty="0" smtClean="0">
                <a:solidFill>
                  <a:schemeClr val="bg1"/>
                </a:solidFill>
              </a:rPr>
              <a:t> June 2010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20647" y="1590805"/>
            <a:ext cx="1731473" cy="1838195"/>
          </a:xfrm>
          <a:custGeom>
            <a:avLst/>
            <a:gdLst>
              <a:gd name="connsiteX0" fmla="*/ 0 w 1846927"/>
              <a:gd name="connsiteY0" fmla="*/ 0 h 1979377"/>
              <a:gd name="connsiteX1" fmla="*/ 701457 w 1846927"/>
              <a:gd name="connsiteY1" fmla="*/ 212943 h 1979377"/>
              <a:gd name="connsiteX2" fmla="*/ 1064712 w 1846927"/>
              <a:gd name="connsiteY2" fmla="*/ 425885 h 1979377"/>
              <a:gd name="connsiteX3" fmla="*/ 1440493 w 1846927"/>
              <a:gd name="connsiteY3" fmla="*/ 876822 h 1979377"/>
              <a:gd name="connsiteX4" fmla="*/ 1691013 w 1846927"/>
              <a:gd name="connsiteY4" fmla="*/ 1290181 h 1979377"/>
              <a:gd name="connsiteX5" fmla="*/ 1828800 w 1846927"/>
              <a:gd name="connsiteY5" fmla="*/ 1929009 h 1979377"/>
              <a:gd name="connsiteX6" fmla="*/ 1841326 w 1846927"/>
              <a:gd name="connsiteY6" fmla="*/ 1891431 h 197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6927" h="1979377">
                <a:moveTo>
                  <a:pt x="0" y="0"/>
                </a:moveTo>
                <a:cubicBezTo>
                  <a:pt x="262002" y="70981"/>
                  <a:pt x="524005" y="141962"/>
                  <a:pt x="701457" y="212943"/>
                </a:cubicBezTo>
                <a:cubicBezTo>
                  <a:pt x="878909" y="283924"/>
                  <a:pt x="941539" y="315239"/>
                  <a:pt x="1064712" y="425885"/>
                </a:cubicBezTo>
                <a:cubicBezTo>
                  <a:pt x="1187885" y="536532"/>
                  <a:pt x="1336110" y="732773"/>
                  <a:pt x="1440493" y="876822"/>
                </a:cubicBezTo>
                <a:cubicBezTo>
                  <a:pt x="1544877" y="1020871"/>
                  <a:pt x="1626295" y="1114817"/>
                  <a:pt x="1691013" y="1290181"/>
                </a:cubicBezTo>
                <a:cubicBezTo>
                  <a:pt x="1755731" y="1465546"/>
                  <a:pt x="1803748" y="1828801"/>
                  <a:pt x="1828800" y="1929009"/>
                </a:cubicBezTo>
                <a:cubicBezTo>
                  <a:pt x="1853852" y="2029217"/>
                  <a:pt x="1847589" y="1960324"/>
                  <a:pt x="1841326" y="1891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7" idx="0"/>
          </p:cNvCxnSpPr>
          <p:nvPr/>
        </p:nvCxnSpPr>
        <p:spPr>
          <a:xfrm>
            <a:off x="3920647" y="1590805"/>
            <a:ext cx="4179745" cy="9896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2105 L -0.27552 -0.118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-696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 animBg="1"/>
      <p:bldP spid="8198" grpId="0"/>
      <p:bldP spid="2" grpId="0"/>
      <p:bldP spid="9" grpId="0"/>
      <p:bldP spid="10" grpId="0" animBg="1"/>
      <p:bldP spid="10" grpId="1" animBg="1"/>
      <p:bldP spid="3" grpId="0" animBg="1"/>
      <p:bldP spid="4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552" y="3068960"/>
            <a:ext cx="352839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bjects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91288"/>
            <a:ext cx="839787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Apart from counting large numbers of sources to investigate the general properties</a:t>
            </a:r>
          </a:p>
          <a:p>
            <a:r>
              <a:rPr lang="en-GB" dirty="0" smtClean="0"/>
              <a:t>Of a class of sources,  wide-area  surveys are also  good at finding rare classes of objects</a:t>
            </a:r>
          </a:p>
          <a:p>
            <a:endParaRPr lang="en-GB" dirty="0"/>
          </a:p>
          <a:p>
            <a:r>
              <a:rPr lang="en-GB" sz="2800" dirty="0" smtClean="0">
                <a:solidFill>
                  <a:srgbClr val="FFFF00"/>
                </a:solidFill>
              </a:rPr>
              <a:t>Tidal Disruption Events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Novae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</a:rPr>
              <a:t>Ultra-Luminous X-ray sources (ULX</a:t>
            </a:r>
            <a:r>
              <a:rPr lang="en-GB" sz="2800" dirty="0" smtClean="0">
                <a:solidFill>
                  <a:srgbClr val="FFFF00"/>
                </a:solidFill>
              </a:rPr>
              <a:t>)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4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C:\Users\root\Documents\Work\EPIC\Slew\060412093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1" y="2780928"/>
            <a:ext cx="43529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4913312" y="3573016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Large burst of X-ray and optical light can occur when enough matter builds up from the disk onto the White Dwarf surface to trigger the nova explosion. </a:t>
            </a:r>
          </a:p>
          <a:p>
            <a:pPr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endParaRPr lang="he-IL" sz="20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61444" name="Rectangle 2"/>
          <p:cNvSpPr txBox="1">
            <a:spLocks noRot="1" noChangeArrowheads="1"/>
          </p:cNvSpPr>
          <p:nvPr/>
        </p:nvSpPr>
        <p:spPr bwMode="auto">
          <a:xfrm>
            <a:off x="884895" y="82550"/>
            <a:ext cx="752661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buFontTx/>
              <a:buNone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Novae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419919" y="1097449"/>
            <a:ext cx="46561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Close binary star system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 WD  + large companion 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 Matter streams from companion into disk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cs typeface="Arial" charset="0"/>
              </a:rPr>
              <a:t>     orbit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around WD</a:t>
            </a:r>
          </a:p>
        </p:txBody>
      </p:sp>
    </p:spTree>
    <p:extLst>
      <p:ext uri="{BB962C8B-B14F-4D97-AF65-F5344CB8AC3E}">
        <p14:creationId xmlns:p14="http://schemas.microsoft.com/office/powerpoint/2010/main" val="1124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root\Downloads\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4"/>
          <a:stretch>
            <a:fillRect/>
          </a:stretch>
        </p:blipFill>
        <p:spPr bwMode="auto">
          <a:xfrm>
            <a:off x="36513" y="847725"/>
            <a:ext cx="6629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C:\Users\root\Downloads\9456f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12"/>
          <a:stretch>
            <a:fillRect/>
          </a:stretch>
        </p:blipFill>
        <p:spPr bwMode="auto">
          <a:xfrm>
            <a:off x="3429000" y="2895600"/>
            <a:ext cx="4975225" cy="37782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Rectangle 18"/>
          <p:cNvSpPr>
            <a:spLocks noChangeArrowheads="1"/>
          </p:cNvSpPr>
          <p:nvPr/>
        </p:nvSpPr>
        <p:spPr bwMode="auto">
          <a:xfrm>
            <a:off x="0" y="1301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V598 Pup – New Nova XMMSL1 J070542.7-381442</a:t>
            </a:r>
          </a:p>
        </p:txBody>
      </p:sp>
      <p:cxnSp>
        <p:nvCxnSpPr>
          <p:cNvPr id="69637" name="Straight Arrow Connector 5"/>
          <p:cNvCxnSpPr>
            <a:cxnSpLocks noChangeShapeType="1"/>
          </p:cNvCxnSpPr>
          <p:nvPr/>
        </p:nvCxnSpPr>
        <p:spPr bwMode="auto">
          <a:xfrm>
            <a:off x="2057400" y="2133600"/>
            <a:ext cx="2743200" cy="1444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38" name="Text Box 14"/>
          <p:cNvSpPr txBox="1">
            <a:spLocks noChangeArrowheads="1"/>
          </p:cNvSpPr>
          <p:nvPr/>
        </p:nvSpPr>
        <p:spPr bwMode="auto">
          <a:xfrm>
            <a:off x="4953000" y="5562600"/>
            <a:ext cx="30575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/>
            <a:r>
              <a:rPr lang="en-US" sz="14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Timeline of optical source obtained from All-Sky Automated Survey (ASAS) robotic telescopes (actually saturated at peak)</a:t>
            </a:r>
          </a:p>
        </p:txBody>
      </p:sp>
      <p:sp>
        <p:nvSpPr>
          <p:cNvPr id="69639" name="Text Box 5"/>
          <p:cNvSpPr txBox="1">
            <a:spLocks noChangeArrowheads="1"/>
          </p:cNvSpPr>
          <p:nvPr/>
        </p:nvSpPr>
        <p:spPr bwMode="auto">
          <a:xfrm>
            <a:off x="71438" y="3200400"/>
            <a:ext cx="32146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Source caught in the slew as very X-ray bright (750 x RASS) in Oct 2007 – extremely soft.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 Magellan spectrum showed it to be a nova. </a:t>
            </a:r>
          </a:p>
          <a:p>
            <a:pPr>
              <a:buFont typeface="Arial" charset="0"/>
              <a:buChar char="•"/>
            </a:pPr>
            <a:endParaRPr lang="en-US" sz="1800" dirty="0">
              <a:solidFill>
                <a:srgbClr val="FFFFFF"/>
              </a:solidFill>
              <a:latin typeface="Times New Roman" charset="0"/>
            </a:endParaRP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Earlier, in June 2007, the source flared optically extremely bright – to naked eye visibility – ~brightest nova for 10 years - but no-one saw it!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7500938" y="4425950"/>
            <a:ext cx="714375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9641" name="Freeform 16"/>
          <p:cNvSpPr>
            <a:spLocks noChangeArrowheads="1"/>
          </p:cNvSpPr>
          <p:nvPr/>
        </p:nvSpPr>
        <p:spPr bwMode="auto">
          <a:xfrm>
            <a:off x="4891088" y="3654425"/>
            <a:ext cx="3455987" cy="1839913"/>
          </a:xfrm>
          <a:custGeom>
            <a:avLst/>
            <a:gdLst>
              <a:gd name="T0" fmla="*/ 0 w 3455581"/>
              <a:gd name="T1" fmla="*/ 0 h 1839433"/>
              <a:gd name="T2" fmla="*/ 213101 w 3455581"/>
              <a:gd name="T3" fmla="*/ 651639 h 1839433"/>
              <a:gd name="T4" fmla="*/ 660619 w 3455581"/>
              <a:gd name="T5" fmla="*/ 1004162 h 1839433"/>
              <a:gd name="T6" fmla="*/ 1321228 w 3455581"/>
              <a:gd name="T7" fmla="*/ 1388735 h 1839433"/>
              <a:gd name="T8" fmla="*/ 1385164 w 3455581"/>
              <a:gd name="T9" fmla="*/ 1410101 h 1839433"/>
              <a:gd name="T10" fmla="*/ 3462896 w 3455581"/>
              <a:gd name="T11" fmla="*/ 1848085 h 1839433"/>
              <a:gd name="T12" fmla="*/ 3462896 w 3455581"/>
              <a:gd name="T13" fmla="*/ 1848085 h 18394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55581"/>
              <a:gd name="T22" fmla="*/ 0 h 1839433"/>
              <a:gd name="T23" fmla="*/ 3455581 w 3455581"/>
              <a:gd name="T24" fmla="*/ 1839433 h 18394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55581" h="1839433">
                <a:moveTo>
                  <a:pt x="0" y="0"/>
                </a:moveTo>
                <a:cubicBezTo>
                  <a:pt x="51390" y="241004"/>
                  <a:pt x="102781" y="482009"/>
                  <a:pt x="212651" y="648586"/>
                </a:cubicBezTo>
                <a:cubicBezTo>
                  <a:pt x="322521" y="815163"/>
                  <a:pt x="474920" y="877187"/>
                  <a:pt x="659218" y="999461"/>
                </a:cubicBezTo>
                <a:cubicBezTo>
                  <a:pt x="843516" y="1121735"/>
                  <a:pt x="1197935" y="1314894"/>
                  <a:pt x="1318437" y="1382233"/>
                </a:cubicBezTo>
                <a:cubicBezTo>
                  <a:pt x="1438939" y="1449573"/>
                  <a:pt x="1382232" y="1403498"/>
                  <a:pt x="1382232" y="1403498"/>
                </a:cubicBezTo>
                <a:lnTo>
                  <a:pt x="3455581" y="1839433"/>
                </a:lnTo>
              </a:path>
            </a:pathLst>
          </a:custGeom>
          <a:noFill/>
          <a:ln w="114300">
            <a:solidFill>
              <a:schemeClr val="accent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cxnSp>
        <p:nvCxnSpPr>
          <p:cNvPr id="69642" name="Straight Connector 20"/>
          <p:cNvCxnSpPr>
            <a:cxnSpLocks noChangeShapeType="1"/>
          </p:cNvCxnSpPr>
          <p:nvPr/>
        </p:nvCxnSpPr>
        <p:spPr bwMode="auto">
          <a:xfrm>
            <a:off x="4000500" y="6334125"/>
            <a:ext cx="928688" cy="1588"/>
          </a:xfrm>
          <a:prstGeom prst="line">
            <a:avLst/>
          </a:prstGeom>
          <a:noFill/>
          <a:ln w="114300">
            <a:solidFill>
              <a:schemeClr val="accent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3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3517900" y="4921250"/>
            <a:ext cx="2698750" cy="19050"/>
          </a:xfrm>
          <a:prstGeom prst="line">
            <a:avLst/>
          </a:prstGeom>
          <a:noFill/>
          <a:ln w="114300">
            <a:solidFill>
              <a:schemeClr val="accent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4" name="Rectangle 13"/>
          <p:cNvSpPr>
            <a:spLocks noChangeArrowheads="1"/>
          </p:cNvSpPr>
          <p:nvPr/>
        </p:nvSpPr>
        <p:spPr bwMode="auto">
          <a:xfrm>
            <a:off x="304800" y="6324600"/>
            <a:ext cx="1711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FF33"/>
                </a:solidFill>
                <a:latin typeface="Times New Roman" charset="0"/>
              </a:rPr>
              <a:t>(Read et al, 2008)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552" y="3933056"/>
            <a:ext cx="56886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bjects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91288"/>
            <a:ext cx="8397876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Apart from counting large numbers of sources to investigate the general properties</a:t>
            </a:r>
          </a:p>
          <a:p>
            <a:r>
              <a:rPr lang="en-GB" dirty="0" smtClean="0"/>
              <a:t>Of a class of sources,  wide-area  surveys are also  good at finding rare classes of objects</a:t>
            </a:r>
          </a:p>
          <a:p>
            <a:endParaRPr lang="en-GB" dirty="0"/>
          </a:p>
          <a:p>
            <a:r>
              <a:rPr lang="en-GB" sz="2800" dirty="0" smtClean="0">
                <a:solidFill>
                  <a:srgbClr val="FFFF00"/>
                </a:solidFill>
              </a:rPr>
              <a:t>Tidal Disruption Events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Novae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</a:rPr>
              <a:t>Ultra-Luminous X-ray sources (ULX)</a:t>
            </a:r>
          </a:p>
          <a:p>
            <a:endParaRPr lang="en-GB" sz="2800" dirty="0" smtClean="0">
              <a:solidFill>
                <a:srgbClr val="FFFF00"/>
              </a:solidFill>
            </a:endParaRP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…..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8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Ultra-luminous X-ray sources (ULX)  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23224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Open question about how to get from stellar BH to SMBH. Intermediate Mass BH  (10</a:t>
            </a:r>
            <a:r>
              <a:rPr lang="en-GB" sz="2000" baseline="30000" dirty="0"/>
              <a:t>2</a:t>
            </a:r>
            <a:r>
              <a:rPr lang="en-GB" sz="2000" baseline="30000" dirty="0" smtClean="0"/>
              <a:t>-5</a:t>
            </a:r>
            <a:r>
              <a:rPr lang="en-GB" sz="2000" dirty="0" smtClean="0"/>
              <a:t> M</a:t>
            </a:r>
            <a:r>
              <a:rPr lang="en-GB" sz="2000" baseline="-25000" dirty="0" smtClean="0">
                <a:latin typeface="Garamond"/>
              </a:rPr>
              <a:t>☼</a:t>
            </a:r>
            <a:r>
              <a:rPr lang="en-GB" sz="2000" dirty="0" smtClean="0"/>
              <a:t>) should exist. Search by looking for X-ray sources in the outskirts of galaxies with L</a:t>
            </a:r>
            <a:r>
              <a:rPr lang="en-GB" sz="2000" baseline="-25000" dirty="0" smtClean="0"/>
              <a:t>X</a:t>
            </a:r>
            <a:r>
              <a:rPr lang="en-GB" sz="2000" dirty="0" smtClean="0"/>
              <a:t>=10</a:t>
            </a:r>
            <a:r>
              <a:rPr lang="en-GB" sz="2000" baseline="30000" dirty="0" smtClean="0"/>
              <a:t>40-43</a:t>
            </a:r>
            <a:r>
              <a:rPr lang="en-GB" sz="2000" dirty="0" smtClean="0"/>
              <a:t> erg /s   </a:t>
            </a:r>
            <a:r>
              <a:rPr lang="en-GB" sz="2000" dirty="0"/>
              <a:t> </a:t>
            </a:r>
            <a:r>
              <a:rPr lang="en-GB" sz="2000" dirty="0" smtClean="0"/>
              <a:t>           M</a:t>
            </a:r>
            <a:r>
              <a:rPr lang="en-GB" sz="2000" baseline="-25000" dirty="0" smtClean="0"/>
              <a:t>BH</a:t>
            </a:r>
            <a:r>
              <a:rPr lang="en-GB" sz="2000" dirty="0"/>
              <a:t>= 10</a:t>
            </a:r>
            <a:r>
              <a:rPr lang="en-GB" sz="2000" baseline="30000" dirty="0"/>
              <a:t>2-5</a:t>
            </a:r>
            <a:r>
              <a:rPr lang="en-GB" sz="2000" dirty="0"/>
              <a:t> M</a:t>
            </a:r>
            <a:r>
              <a:rPr lang="en-GB" sz="2000" baseline="-25000" dirty="0">
                <a:latin typeface="Garamond"/>
              </a:rPr>
              <a:t>☼</a:t>
            </a:r>
            <a:r>
              <a:rPr lang="en-GB" sz="2000" dirty="0" smtClean="0"/>
              <a:t>  for </a:t>
            </a:r>
            <a:r>
              <a:rPr lang="en-GB" sz="2000" dirty="0" err="1" smtClean="0"/>
              <a:t>Eddington</a:t>
            </a:r>
            <a:r>
              <a:rPr lang="en-GB" sz="2000" dirty="0"/>
              <a:t>-</a:t>
            </a:r>
            <a:r>
              <a:rPr lang="en-GB" sz="2000" dirty="0" smtClean="0"/>
              <a:t>limited accretion.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34786" y="4189664"/>
            <a:ext cx="2047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470 candidate detections from 2XMM catalogue.</a:t>
            </a:r>
          </a:p>
          <a:p>
            <a:r>
              <a:rPr lang="en-GB" dirty="0" smtClean="0"/>
              <a:t>20% contamination from background AGN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06" y="3952048"/>
            <a:ext cx="3705742" cy="2524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3"/>
          <a:stretch/>
        </p:blipFill>
        <p:spPr>
          <a:xfrm>
            <a:off x="611560" y="4221088"/>
            <a:ext cx="1886213" cy="17759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724128" y="1988840"/>
            <a:ext cx="432048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2105" y="2793702"/>
            <a:ext cx="7246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XMM serendipitous survey a good resource for this search (2% of sky, </a:t>
            </a:r>
            <a:endParaRPr lang="en-GB" dirty="0" smtClean="0"/>
          </a:p>
          <a:p>
            <a:r>
              <a:rPr lang="en-GB" dirty="0" smtClean="0"/>
              <a:t>250,000 </a:t>
            </a:r>
            <a:r>
              <a:rPr lang="en-GB" dirty="0"/>
              <a:t>objects) . </a:t>
            </a:r>
            <a:r>
              <a:rPr lang="en-GB" sz="1600" dirty="0">
                <a:solidFill>
                  <a:srgbClr val="FFFF00"/>
                </a:solidFill>
              </a:rPr>
              <a:t>Walton, </a:t>
            </a:r>
            <a:r>
              <a:rPr lang="en-GB" sz="1600" dirty="0" smtClean="0">
                <a:solidFill>
                  <a:srgbClr val="FFFF00"/>
                </a:solidFill>
              </a:rPr>
              <a:t>Roberts, </a:t>
            </a:r>
            <a:r>
              <a:rPr lang="en-GB" sz="1600" dirty="0" err="1">
                <a:solidFill>
                  <a:srgbClr val="FFFF00"/>
                </a:solidFill>
              </a:rPr>
              <a:t>Mateos</a:t>
            </a:r>
            <a:r>
              <a:rPr lang="en-GB" sz="1600" dirty="0">
                <a:solidFill>
                  <a:srgbClr val="FFFF00"/>
                </a:solidFill>
              </a:rPr>
              <a:t> &amp; Heard, 2011  </a:t>
            </a:r>
            <a:r>
              <a:rPr lang="en-GB" dirty="0"/>
              <a:t>found 45 candidate </a:t>
            </a:r>
            <a:endParaRPr lang="en-GB" dirty="0" smtClean="0"/>
          </a:p>
          <a:p>
            <a:r>
              <a:rPr lang="en-GB" dirty="0" smtClean="0"/>
              <a:t>ULX </a:t>
            </a:r>
            <a:r>
              <a:rPr lang="en-GB" dirty="0"/>
              <a:t>in the 2XMM catalogue with   L</a:t>
            </a:r>
            <a:r>
              <a:rPr lang="en-GB" baseline="-25000" dirty="0"/>
              <a:t>X </a:t>
            </a:r>
            <a:r>
              <a:rPr lang="en-GB" dirty="0"/>
              <a:t>&gt; 2x10</a:t>
            </a:r>
            <a:r>
              <a:rPr lang="en-GB" baseline="30000" dirty="0"/>
              <a:t>40</a:t>
            </a:r>
            <a:r>
              <a:rPr lang="en-GB" dirty="0"/>
              <a:t> erg /s</a:t>
            </a:r>
          </a:p>
        </p:txBody>
      </p:sp>
    </p:spTree>
    <p:extLst>
      <p:ext uri="{BB962C8B-B14F-4D97-AF65-F5344CB8AC3E}">
        <p14:creationId xmlns:p14="http://schemas.microsoft.com/office/powerpoint/2010/main" val="26075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 txBox="1">
            <a:spLocks noChangeArrowheads="1"/>
          </p:cNvSpPr>
          <p:nvPr/>
        </p:nvSpPr>
        <p:spPr bwMode="auto">
          <a:xfrm>
            <a:off x="539552" y="1124744"/>
            <a:ext cx="547260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June 12 1962 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Riccardo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</a:rPr>
              <a:t>Giacconi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and the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AS&amp;E group launched an X-ray experiment aboard an </a:t>
            </a:r>
            <a:r>
              <a:rPr lang="en-GB" sz="2000" dirty="0" err="1" smtClean="0">
                <a:solidFill>
                  <a:schemeClr val="tx1"/>
                </a:solidFill>
                <a:latin typeface="+mn-lt"/>
              </a:rPr>
              <a:t>Aerobee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 150 sounding rocket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434" name="Picture 2" descr="http://images-mediawiki-sites.thefullwiki.org/04/7/9/9/627600145964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3238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2" y="3291670"/>
            <a:ext cx="4155872" cy="3449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4278632" cy="1420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5674022"/>
            <a:ext cx="4278632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2"/>
                </a:solidFill>
              </a:rPr>
              <a:t>Half a Century of X-ray Astronomy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Mykonos, Greece</a:t>
            </a:r>
          </a:p>
          <a:p>
            <a:pPr algn="ctr"/>
            <a:r>
              <a:rPr lang="en-GB" dirty="0" smtClean="0">
                <a:solidFill>
                  <a:schemeClr val="bg2"/>
                </a:solidFill>
              </a:rPr>
              <a:t>September 17-21, 2012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750" y="176660"/>
            <a:ext cx="6117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 years of X-ray astronomy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042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extreme ULX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/>
          <a:lstStyle/>
          <a:p>
            <a:r>
              <a:rPr lang="en-GB" sz="2000" dirty="0" smtClean="0"/>
              <a:t>HLX-1 detected in 2004 in field of cluster A2877 in outskirts of galaxy ESO 243-49  with  Lx=10</a:t>
            </a:r>
            <a:r>
              <a:rPr lang="en-GB" sz="2000" baseline="30000" dirty="0" smtClean="0"/>
              <a:t>42 </a:t>
            </a:r>
            <a:r>
              <a:rPr lang="en-GB" sz="2000" dirty="0" smtClean="0"/>
              <a:t>  ergs/s in the high state – </a:t>
            </a:r>
            <a:r>
              <a:rPr lang="en-AU" sz="1800" dirty="0" smtClean="0">
                <a:solidFill>
                  <a:srgbClr val="FFFF00"/>
                </a:solidFill>
                <a:sym typeface="Wingdings" charset="2"/>
              </a:rPr>
              <a:t>Farrell et al. Nature, 2009. </a:t>
            </a:r>
            <a:endParaRPr lang="en-GB" sz="2000" dirty="0" smtClean="0"/>
          </a:p>
          <a:p>
            <a:r>
              <a:rPr lang="en-GB" sz="2000" dirty="0" smtClean="0"/>
              <a:t>Best bet so far for IMBH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</a:t>
            </a:r>
            <a:endParaRPr lang="en-GB" dirty="0"/>
          </a:p>
        </p:txBody>
      </p:sp>
      <p:pic>
        <p:nvPicPr>
          <p:cNvPr id="6" name="Picture 5" descr="ulx_workshop_img.jpg"/>
          <p:cNvPicPr>
            <a:picLocks noChangeAspect="1"/>
          </p:cNvPicPr>
          <p:nvPr/>
        </p:nvPicPr>
        <p:blipFill>
          <a:blip r:embed="rId2"/>
          <a:srcRect b="9464"/>
          <a:stretch>
            <a:fillRect/>
          </a:stretch>
        </p:blipFill>
        <p:spPr>
          <a:xfrm>
            <a:off x="576064" y="2787908"/>
            <a:ext cx="4355976" cy="2513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656" y="5301208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Magellan J-band image of ESO 243-49</a:t>
            </a:r>
            <a:endParaRPr lang="en-US" sz="1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5508104" y="3396881"/>
            <a:ext cx="3246783" cy="3148208"/>
            <a:chOff x="4441304" y="1075241"/>
            <a:chExt cx="3246783" cy="3148208"/>
          </a:xfrm>
        </p:grpSpPr>
        <p:pic>
          <p:nvPicPr>
            <p:cNvPr id="10" name="Picture 9" descr="galex.jpg"/>
            <p:cNvPicPr>
              <a:picLocks noChangeAspect="1"/>
            </p:cNvPicPr>
            <p:nvPr/>
          </p:nvPicPr>
          <p:blipFill rotWithShape="1">
            <a:blip r:embed="rId3"/>
            <a:srcRect l="50000"/>
            <a:stretch/>
          </p:blipFill>
          <p:spPr>
            <a:xfrm>
              <a:off x="4441304" y="1075241"/>
              <a:ext cx="3246783" cy="28015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93432" y="3915672"/>
              <a:ext cx="11717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FF00"/>
                  </a:solidFill>
                </a:rPr>
                <a:t>GALEX </a:t>
              </a:r>
              <a:r>
                <a:rPr lang="en-US" sz="1400" dirty="0" smtClean="0">
                  <a:solidFill>
                    <a:srgbClr val="FFFF00"/>
                  </a:solidFill>
                </a:rPr>
                <a:t>far-UV</a:t>
              </a:r>
              <a:endParaRPr lang="en-US" sz="1400" i="1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2555776" y="3108849"/>
            <a:ext cx="1171178" cy="4344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78798" y="2770295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Chandra </a:t>
            </a:r>
            <a:r>
              <a:rPr lang="en-US" sz="1600" dirty="0" smtClean="0">
                <a:solidFill>
                  <a:schemeClr val="bg1"/>
                </a:solidFill>
              </a:rPr>
              <a:t>position of HLX-1, error ~ 0.3”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405" y="1186400"/>
            <a:ext cx="5657859" cy="41868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324544" y="542547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Godet</a:t>
            </a:r>
            <a:r>
              <a:rPr lang="en-US" sz="1400" dirty="0" smtClean="0"/>
              <a:t>, </a:t>
            </a:r>
            <a:r>
              <a:rPr lang="en-US" sz="1400" dirty="0" err="1" smtClean="0"/>
              <a:t>Barret</a:t>
            </a:r>
            <a:r>
              <a:rPr lang="en-US" sz="1400" dirty="0" smtClean="0"/>
              <a:t>, Webb, Farrell, </a:t>
            </a:r>
            <a:r>
              <a:rPr lang="en-US" sz="1400" dirty="0" err="1" smtClean="0"/>
              <a:t>Gehrels</a:t>
            </a:r>
            <a:r>
              <a:rPr lang="en-US" sz="1400" dirty="0" smtClean="0"/>
              <a:t>, 2009, </a:t>
            </a:r>
            <a:r>
              <a:rPr lang="en-US" sz="1400" i="1" dirty="0" err="1" smtClean="0"/>
              <a:t>ApJ</a:t>
            </a:r>
            <a:r>
              <a:rPr lang="en-US" sz="1400" dirty="0" smtClean="0"/>
              <a:t>, 705, L109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2205389" y="1787019"/>
            <a:ext cx="4742876" cy="2833373"/>
            <a:chOff x="2448614" y="2014001"/>
            <a:chExt cx="5018986" cy="3119171"/>
          </a:xfrm>
        </p:grpSpPr>
        <p:grpSp>
          <p:nvGrpSpPr>
            <p:cNvPr id="3" name="Group 24"/>
            <p:cNvGrpSpPr/>
            <p:nvPr/>
          </p:nvGrpSpPr>
          <p:grpSpPr>
            <a:xfrm>
              <a:off x="2448614" y="2014001"/>
              <a:ext cx="4093784" cy="3119171"/>
              <a:chOff x="2448614" y="2014001"/>
              <a:chExt cx="4093784" cy="3119171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448614" y="2315452"/>
                <a:ext cx="2900704" cy="2817720"/>
              </a:xfrm>
              <a:custGeom>
                <a:avLst/>
                <a:gdLst>
                  <a:gd name="connsiteX0" fmla="*/ 3109964 w 3204041"/>
                  <a:gd name="connsiteY0" fmla="*/ 3059459 h 3157159"/>
                  <a:gd name="connsiteX1" fmla="*/ 3099109 w 3204041"/>
                  <a:gd name="connsiteY1" fmla="*/ 855780 h 3157159"/>
                  <a:gd name="connsiteX2" fmla="*/ 2480372 w 3204041"/>
                  <a:gd name="connsiteY2" fmla="*/ 204446 h 3157159"/>
                  <a:gd name="connsiteX3" fmla="*/ 711004 w 3204041"/>
                  <a:gd name="connsiteY3" fmla="*/ 95891 h 3157159"/>
                  <a:gd name="connsiteX4" fmla="*/ 287658 w 3204041"/>
                  <a:gd name="connsiteY4" fmla="*/ 779791 h 3157159"/>
                  <a:gd name="connsiteX5" fmla="*/ 352788 w 3204041"/>
                  <a:gd name="connsiteY5" fmla="*/ 2180158 h 3157159"/>
                  <a:gd name="connsiteX6" fmla="*/ 2404387 w 3204041"/>
                  <a:gd name="connsiteY6" fmla="*/ 2473258 h 3157159"/>
                  <a:gd name="connsiteX7" fmla="*/ 2979703 w 3204041"/>
                  <a:gd name="connsiteY7" fmla="*/ 2603525 h 3157159"/>
                  <a:gd name="connsiteX8" fmla="*/ 3066544 w 3204041"/>
                  <a:gd name="connsiteY8" fmla="*/ 3157159 h 3157159"/>
                  <a:gd name="connsiteX0" fmla="*/ 3109964 w 3204041"/>
                  <a:gd name="connsiteY0" fmla="*/ 3059459 h 3157159"/>
                  <a:gd name="connsiteX1" fmla="*/ 3099109 w 3204041"/>
                  <a:gd name="connsiteY1" fmla="*/ 855780 h 3157159"/>
                  <a:gd name="connsiteX2" fmla="*/ 2480372 w 3204041"/>
                  <a:gd name="connsiteY2" fmla="*/ 204446 h 3157159"/>
                  <a:gd name="connsiteX3" fmla="*/ 711004 w 3204041"/>
                  <a:gd name="connsiteY3" fmla="*/ 95891 h 3157159"/>
                  <a:gd name="connsiteX4" fmla="*/ 287658 w 3204041"/>
                  <a:gd name="connsiteY4" fmla="*/ 779791 h 3157159"/>
                  <a:gd name="connsiteX5" fmla="*/ 352788 w 3204041"/>
                  <a:gd name="connsiteY5" fmla="*/ 2180158 h 3157159"/>
                  <a:gd name="connsiteX6" fmla="*/ 2404387 w 3204041"/>
                  <a:gd name="connsiteY6" fmla="*/ 2473258 h 3157159"/>
                  <a:gd name="connsiteX7" fmla="*/ 2979703 w 3204041"/>
                  <a:gd name="connsiteY7" fmla="*/ 2603525 h 3157159"/>
                  <a:gd name="connsiteX8" fmla="*/ 3066544 w 3204041"/>
                  <a:gd name="connsiteY8" fmla="*/ 3157159 h 3157159"/>
                  <a:gd name="connsiteX0" fmla="*/ 3157002 w 3211881"/>
                  <a:gd name="connsiteY0" fmla="*/ 3211436 h 3211436"/>
                  <a:gd name="connsiteX1" fmla="*/ 3099109 w 3211881"/>
                  <a:gd name="connsiteY1" fmla="*/ 855780 h 3211436"/>
                  <a:gd name="connsiteX2" fmla="*/ 2480372 w 3211881"/>
                  <a:gd name="connsiteY2" fmla="*/ 204446 h 3211436"/>
                  <a:gd name="connsiteX3" fmla="*/ 711004 w 3211881"/>
                  <a:gd name="connsiteY3" fmla="*/ 95891 h 3211436"/>
                  <a:gd name="connsiteX4" fmla="*/ 287658 w 3211881"/>
                  <a:gd name="connsiteY4" fmla="*/ 779791 h 3211436"/>
                  <a:gd name="connsiteX5" fmla="*/ 352788 w 3211881"/>
                  <a:gd name="connsiteY5" fmla="*/ 2180158 h 3211436"/>
                  <a:gd name="connsiteX6" fmla="*/ 2404387 w 3211881"/>
                  <a:gd name="connsiteY6" fmla="*/ 2473258 h 3211436"/>
                  <a:gd name="connsiteX7" fmla="*/ 2979703 w 3211881"/>
                  <a:gd name="connsiteY7" fmla="*/ 2603525 h 3211436"/>
                  <a:gd name="connsiteX8" fmla="*/ 3066544 w 3211881"/>
                  <a:gd name="connsiteY8" fmla="*/ 3157159 h 3211436"/>
                  <a:gd name="connsiteX0" fmla="*/ 3157002 w 3211881"/>
                  <a:gd name="connsiteY0" fmla="*/ 3178869 h 3178869"/>
                  <a:gd name="connsiteX1" fmla="*/ 3099109 w 3211881"/>
                  <a:gd name="connsiteY1" fmla="*/ 855780 h 3178869"/>
                  <a:gd name="connsiteX2" fmla="*/ 2480372 w 3211881"/>
                  <a:gd name="connsiteY2" fmla="*/ 204446 h 3178869"/>
                  <a:gd name="connsiteX3" fmla="*/ 711004 w 3211881"/>
                  <a:gd name="connsiteY3" fmla="*/ 95891 h 3178869"/>
                  <a:gd name="connsiteX4" fmla="*/ 287658 w 3211881"/>
                  <a:gd name="connsiteY4" fmla="*/ 779791 h 3178869"/>
                  <a:gd name="connsiteX5" fmla="*/ 352788 w 3211881"/>
                  <a:gd name="connsiteY5" fmla="*/ 2180158 h 3178869"/>
                  <a:gd name="connsiteX6" fmla="*/ 2404387 w 3211881"/>
                  <a:gd name="connsiteY6" fmla="*/ 2473258 h 3178869"/>
                  <a:gd name="connsiteX7" fmla="*/ 2979703 w 3211881"/>
                  <a:gd name="connsiteY7" fmla="*/ 2603525 h 3178869"/>
                  <a:gd name="connsiteX8" fmla="*/ 3066544 w 3211881"/>
                  <a:gd name="connsiteY8" fmla="*/ 3157159 h 3178869"/>
                  <a:gd name="connsiteX0" fmla="*/ 3146147 w 3210071"/>
                  <a:gd name="connsiteY0" fmla="*/ 3135447 h 3157159"/>
                  <a:gd name="connsiteX1" fmla="*/ 3099109 w 3210071"/>
                  <a:gd name="connsiteY1" fmla="*/ 855780 h 3157159"/>
                  <a:gd name="connsiteX2" fmla="*/ 2480372 w 3210071"/>
                  <a:gd name="connsiteY2" fmla="*/ 204446 h 3157159"/>
                  <a:gd name="connsiteX3" fmla="*/ 711004 w 3210071"/>
                  <a:gd name="connsiteY3" fmla="*/ 95891 h 3157159"/>
                  <a:gd name="connsiteX4" fmla="*/ 287658 w 3210071"/>
                  <a:gd name="connsiteY4" fmla="*/ 779791 h 3157159"/>
                  <a:gd name="connsiteX5" fmla="*/ 352788 w 3210071"/>
                  <a:gd name="connsiteY5" fmla="*/ 2180158 h 3157159"/>
                  <a:gd name="connsiteX6" fmla="*/ 2404387 w 3210071"/>
                  <a:gd name="connsiteY6" fmla="*/ 2473258 h 3157159"/>
                  <a:gd name="connsiteX7" fmla="*/ 2979703 w 3210071"/>
                  <a:gd name="connsiteY7" fmla="*/ 2603525 h 3157159"/>
                  <a:gd name="connsiteX8" fmla="*/ 3066544 w 3210071"/>
                  <a:gd name="connsiteY8" fmla="*/ 3157159 h 3157159"/>
                  <a:gd name="connsiteX0" fmla="*/ 3146147 w 3242636"/>
                  <a:gd name="connsiteY0" fmla="*/ 3135447 h 3157159"/>
                  <a:gd name="connsiteX1" fmla="*/ 3131674 w 3242636"/>
                  <a:gd name="connsiteY1" fmla="*/ 682091 h 3157159"/>
                  <a:gd name="connsiteX2" fmla="*/ 2480372 w 3242636"/>
                  <a:gd name="connsiteY2" fmla="*/ 204446 h 3157159"/>
                  <a:gd name="connsiteX3" fmla="*/ 711004 w 3242636"/>
                  <a:gd name="connsiteY3" fmla="*/ 95891 h 3157159"/>
                  <a:gd name="connsiteX4" fmla="*/ 287658 w 3242636"/>
                  <a:gd name="connsiteY4" fmla="*/ 779791 h 3157159"/>
                  <a:gd name="connsiteX5" fmla="*/ 352788 w 3242636"/>
                  <a:gd name="connsiteY5" fmla="*/ 2180158 h 3157159"/>
                  <a:gd name="connsiteX6" fmla="*/ 2404387 w 3242636"/>
                  <a:gd name="connsiteY6" fmla="*/ 2473258 h 3157159"/>
                  <a:gd name="connsiteX7" fmla="*/ 2979703 w 3242636"/>
                  <a:gd name="connsiteY7" fmla="*/ 2603525 h 3157159"/>
                  <a:gd name="connsiteX8" fmla="*/ 3066544 w 3242636"/>
                  <a:gd name="connsiteY8" fmla="*/ 3157159 h 3157159"/>
                  <a:gd name="connsiteX0" fmla="*/ 3146147 w 3248064"/>
                  <a:gd name="connsiteY0" fmla="*/ 3148111 h 3169823"/>
                  <a:gd name="connsiteX1" fmla="*/ 3131674 w 3248064"/>
                  <a:gd name="connsiteY1" fmla="*/ 694755 h 3169823"/>
                  <a:gd name="connsiteX2" fmla="*/ 2447807 w 3248064"/>
                  <a:gd name="connsiteY2" fmla="*/ 141122 h 3169823"/>
                  <a:gd name="connsiteX3" fmla="*/ 711004 w 3248064"/>
                  <a:gd name="connsiteY3" fmla="*/ 108555 h 3169823"/>
                  <a:gd name="connsiteX4" fmla="*/ 287658 w 3248064"/>
                  <a:gd name="connsiteY4" fmla="*/ 792455 h 3169823"/>
                  <a:gd name="connsiteX5" fmla="*/ 352788 w 3248064"/>
                  <a:gd name="connsiteY5" fmla="*/ 2192822 h 3169823"/>
                  <a:gd name="connsiteX6" fmla="*/ 2404387 w 3248064"/>
                  <a:gd name="connsiteY6" fmla="*/ 2485922 h 3169823"/>
                  <a:gd name="connsiteX7" fmla="*/ 2979703 w 3248064"/>
                  <a:gd name="connsiteY7" fmla="*/ 2616189 h 3169823"/>
                  <a:gd name="connsiteX8" fmla="*/ 3066544 w 3248064"/>
                  <a:gd name="connsiteY8" fmla="*/ 3169823 h 3169823"/>
                  <a:gd name="connsiteX0" fmla="*/ 2863917 w 2965834"/>
                  <a:gd name="connsiteY0" fmla="*/ 3148111 h 3169823"/>
                  <a:gd name="connsiteX1" fmla="*/ 2849444 w 2965834"/>
                  <a:gd name="connsiteY1" fmla="*/ 694755 h 3169823"/>
                  <a:gd name="connsiteX2" fmla="*/ 2165577 w 2965834"/>
                  <a:gd name="connsiteY2" fmla="*/ 141122 h 3169823"/>
                  <a:gd name="connsiteX3" fmla="*/ 428774 w 2965834"/>
                  <a:gd name="connsiteY3" fmla="*/ 108555 h 3169823"/>
                  <a:gd name="connsiteX4" fmla="*/ 5428 w 2965834"/>
                  <a:gd name="connsiteY4" fmla="*/ 792455 h 3169823"/>
                  <a:gd name="connsiteX5" fmla="*/ 396208 w 2965834"/>
                  <a:gd name="connsiteY5" fmla="*/ 2279667 h 3169823"/>
                  <a:gd name="connsiteX6" fmla="*/ 2122157 w 2965834"/>
                  <a:gd name="connsiteY6" fmla="*/ 2485922 h 3169823"/>
                  <a:gd name="connsiteX7" fmla="*/ 2697473 w 2965834"/>
                  <a:gd name="connsiteY7" fmla="*/ 2616189 h 3169823"/>
                  <a:gd name="connsiteX8" fmla="*/ 2784314 w 2965834"/>
                  <a:gd name="connsiteY8" fmla="*/ 3169823 h 3169823"/>
                  <a:gd name="connsiteX0" fmla="*/ 2795169 w 2897086"/>
                  <a:gd name="connsiteY0" fmla="*/ 3164395 h 3186107"/>
                  <a:gd name="connsiteX1" fmla="*/ 2780696 w 2897086"/>
                  <a:gd name="connsiteY1" fmla="*/ 711039 h 3186107"/>
                  <a:gd name="connsiteX2" fmla="*/ 2096829 w 2897086"/>
                  <a:gd name="connsiteY2" fmla="*/ 157406 h 3186107"/>
                  <a:gd name="connsiteX3" fmla="*/ 360026 w 2897086"/>
                  <a:gd name="connsiteY3" fmla="*/ 124839 h 3186107"/>
                  <a:gd name="connsiteX4" fmla="*/ 88650 w 2897086"/>
                  <a:gd name="connsiteY4" fmla="*/ 906439 h 3186107"/>
                  <a:gd name="connsiteX5" fmla="*/ 327460 w 2897086"/>
                  <a:gd name="connsiteY5" fmla="*/ 2295951 h 3186107"/>
                  <a:gd name="connsiteX6" fmla="*/ 2053409 w 2897086"/>
                  <a:gd name="connsiteY6" fmla="*/ 2502206 h 3186107"/>
                  <a:gd name="connsiteX7" fmla="*/ 2628725 w 2897086"/>
                  <a:gd name="connsiteY7" fmla="*/ 2632473 h 3186107"/>
                  <a:gd name="connsiteX8" fmla="*/ 2715566 w 2897086"/>
                  <a:gd name="connsiteY8" fmla="*/ 3186107 h 3186107"/>
                  <a:gd name="connsiteX0" fmla="*/ 2795169 w 2897086"/>
                  <a:gd name="connsiteY0" fmla="*/ 3075741 h 3097453"/>
                  <a:gd name="connsiteX1" fmla="*/ 2780696 w 2897086"/>
                  <a:gd name="connsiteY1" fmla="*/ 622385 h 3097453"/>
                  <a:gd name="connsiteX2" fmla="*/ 2096829 w 2897086"/>
                  <a:gd name="connsiteY2" fmla="*/ 68752 h 3097453"/>
                  <a:gd name="connsiteX3" fmla="*/ 425156 w 2897086"/>
                  <a:gd name="connsiteY3" fmla="*/ 209874 h 3097453"/>
                  <a:gd name="connsiteX4" fmla="*/ 88650 w 2897086"/>
                  <a:gd name="connsiteY4" fmla="*/ 817785 h 3097453"/>
                  <a:gd name="connsiteX5" fmla="*/ 327460 w 2897086"/>
                  <a:gd name="connsiteY5" fmla="*/ 2207297 h 3097453"/>
                  <a:gd name="connsiteX6" fmla="*/ 2053409 w 2897086"/>
                  <a:gd name="connsiteY6" fmla="*/ 2413552 h 3097453"/>
                  <a:gd name="connsiteX7" fmla="*/ 2628725 w 2897086"/>
                  <a:gd name="connsiteY7" fmla="*/ 2543819 h 3097453"/>
                  <a:gd name="connsiteX8" fmla="*/ 2715566 w 2897086"/>
                  <a:gd name="connsiteY8" fmla="*/ 3097453 h 3097453"/>
                  <a:gd name="connsiteX0" fmla="*/ 2795169 w 2889849"/>
                  <a:gd name="connsiteY0" fmla="*/ 2963567 h 2985279"/>
                  <a:gd name="connsiteX1" fmla="*/ 2780696 w 2889849"/>
                  <a:gd name="connsiteY1" fmla="*/ 510211 h 2985279"/>
                  <a:gd name="connsiteX2" fmla="*/ 2140249 w 2889849"/>
                  <a:gd name="connsiteY2" fmla="*/ 119411 h 2985279"/>
                  <a:gd name="connsiteX3" fmla="*/ 425156 w 2889849"/>
                  <a:gd name="connsiteY3" fmla="*/ 97700 h 2985279"/>
                  <a:gd name="connsiteX4" fmla="*/ 88650 w 2889849"/>
                  <a:gd name="connsiteY4" fmla="*/ 705611 h 2985279"/>
                  <a:gd name="connsiteX5" fmla="*/ 327460 w 2889849"/>
                  <a:gd name="connsiteY5" fmla="*/ 2095123 h 2985279"/>
                  <a:gd name="connsiteX6" fmla="*/ 2053409 w 2889849"/>
                  <a:gd name="connsiteY6" fmla="*/ 2301378 h 2985279"/>
                  <a:gd name="connsiteX7" fmla="*/ 2628725 w 2889849"/>
                  <a:gd name="connsiteY7" fmla="*/ 2431645 h 2985279"/>
                  <a:gd name="connsiteX8" fmla="*/ 2715566 w 2889849"/>
                  <a:gd name="connsiteY8" fmla="*/ 2985279 h 2985279"/>
                  <a:gd name="connsiteX0" fmla="*/ 2795169 w 2900704"/>
                  <a:gd name="connsiteY0" fmla="*/ 2963567 h 2985279"/>
                  <a:gd name="connsiteX1" fmla="*/ 2791551 w 2900704"/>
                  <a:gd name="connsiteY1" fmla="*/ 640478 h 2985279"/>
                  <a:gd name="connsiteX2" fmla="*/ 2140249 w 2900704"/>
                  <a:gd name="connsiteY2" fmla="*/ 119411 h 2985279"/>
                  <a:gd name="connsiteX3" fmla="*/ 425156 w 2900704"/>
                  <a:gd name="connsiteY3" fmla="*/ 97700 h 2985279"/>
                  <a:gd name="connsiteX4" fmla="*/ 88650 w 2900704"/>
                  <a:gd name="connsiteY4" fmla="*/ 705611 h 2985279"/>
                  <a:gd name="connsiteX5" fmla="*/ 327460 w 2900704"/>
                  <a:gd name="connsiteY5" fmla="*/ 2095123 h 2985279"/>
                  <a:gd name="connsiteX6" fmla="*/ 2053409 w 2900704"/>
                  <a:gd name="connsiteY6" fmla="*/ 2301378 h 2985279"/>
                  <a:gd name="connsiteX7" fmla="*/ 2628725 w 2900704"/>
                  <a:gd name="connsiteY7" fmla="*/ 2431645 h 2985279"/>
                  <a:gd name="connsiteX8" fmla="*/ 2715566 w 2900704"/>
                  <a:gd name="connsiteY8" fmla="*/ 2985279 h 298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0704" h="2985279">
                    <a:moveTo>
                      <a:pt x="2795169" y="2963567"/>
                    </a:moveTo>
                    <a:cubicBezTo>
                      <a:pt x="2842207" y="2099645"/>
                      <a:pt x="2900704" y="1114504"/>
                      <a:pt x="2791551" y="640478"/>
                    </a:cubicBezTo>
                    <a:cubicBezTo>
                      <a:pt x="2682398" y="166452"/>
                      <a:pt x="2534648" y="209874"/>
                      <a:pt x="2140249" y="119411"/>
                    </a:cubicBezTo>
                    <a:cubicBezTo>
                      <a:pt x="1745850" y="28948"/>
                      <a:pt x="767089" y="0"/>
                      <a:pt x="425156" y="97700"/>
                    </a:cubicBezTo>
                    <a:cubicBezTo>
                      <a:pt x="83223" y="195400"/>
                      <a:pt x="104933" y="372707"/>
                      <a:pt x="88650" y="705611"/>
                    </a:cubicBezTo>
                    <a:cubicBezTo>
                      <a:pt x="72367" y="1038515"/>
                      <a:pt x="0" y="1829162"/>
                      <a:pt x="327460" y="2095123"/>
                    </a:cubicBezTo>
                    <a:cubicBezTo>
                      <a:pt x="654920" y="2361084"/>
                      <a:pt x="1669865" y="2245291"/>
                      <a:pt x="2053409" y="2301378"/>
                    </a:cubicBezTo>
                    <a:cubicBezTo>
                      <a:pt x="2436953" y="2357465"/>
                      <a:pt x="2518366" y="2317662"/>
                      <a:pt x="2628725" y="2431645"/>
                    </a:cubicBezTo>
                    <a:cubicBezTo>
                      <a:pt x="2739085" y="2545629"/>
                      <a:pt x="2715566" y="2985279"/>
                      <a:pt x="2715566" y="2985279"/>
                    </a:cubicBezTo>
                  </a:path>
                </a:pathLst>
              </a:custGeom>
              <a:ln w="38100">
                <a:solidFill>
                  <a:srgbClr val="00009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34000" y="2590800"/>
                <a:ext cx="1022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High/hard </a:t>
                </a:r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59812" y="4553158"/>
                <a:ext cx="982586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Low/hard </a:t>
                </a:r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90799" y="2014001"/>
                <a:ext cx="992842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Very high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38268" y="4680142"/>
                <a:ext cx="966931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High/soft</a:t>
                </a:r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636600" y="3352800"/>
              <a:ext cx="18310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0"/>
                  </a:solidFill>
                </a:rPr>
                <a:t>Galactic black hole </a:t>
              </a:r>
            </a:p>
            <a:p>
              <a:r>
                <a:rPr lang="en-US" sz="1400" dirty="0" smtClean="0">
                  <a:solidFill>
                    <a:srgbClr val="000090"/>
                  </a:solidFill>
                </a:rPr>
                <a:t>X-ray binary spectral </a:t>
              </a:r>
            </a:p>
            <a:p>
              <a:r>
                <a:rPr lang="en-US" sz="1400" dirty="0" smtClean="0">
                  <a:solidFill>
                    <a:srgbClr val="000090"/>
                  </a:solidFill>
                </a:rPr>
                <a:t>hysteresis curve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</p:grp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763688" y="169070"/>
            <a:ext cx="5790133" cy="66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Swift </a:t>
            </a:r>
            <a:r>
              <a:rPr lang="en-A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onitoring of HLX-1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6712" y="5795972"/>
            <a:ext cx="557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Hardness intensity diagram showing spectral hysteresis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29" y="2780928"/>
            <a:ext cx="3608269" cy="33646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76200" dir="14040000" sx="105000" sy="10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6165304"/>
            <a:ext cx="233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Meyer-</a:t>
            </a:r>
            <a:r>
              <a:rPr lang="en-GB" sz="1400" dirty="0" err="1" smtClean="0"/>
              <a:t>Hofmeister</a:t>
            </a:r>
            <a:r>
              <a:rPr lang="en-GB" sz="1400" dirty="0" smtClean="0"/>
              <a:t> et al. 2009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74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1079611" y="169070"/>
            <a:ext cx="7158285" cy="66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HLX-1  Luminosity v Temperature</a:t>
            </a:r>
            <a:endParaRPr lang="en-A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Ka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642" y="1124744"/>
            <a:ext cx="6588224" cy="391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2254" y="414908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Blue points from </a:t>
            </a:r>
            <a:r>
              <a:rPr lang="en-US" sz="1400" dirty="0" err="1" smtClean="0">
                <a:solidFill>
                  <a:schemeClr val="bg1"/>
                </a:solidFill>
              </a:rPr>
              <a:t>Kajava</a:t>
            </a:r>
            <a:r>
              <a:rPr lang="en-US" sz="1400" dirty="0" smtClean="0">
                <a:solidFill>
                  <a:schemeClr val="bg1"/>
                </a:solidFill>
              </a:rPr>
              <a:t> &amp; </a:t>
            </a:r>
            <a:r>
              <a:rPr lang="en-US" sz="1400" dirty="0" err="1" smtClean="0">
                <a:solidFill>
                  <a:schemeClr val="bg1"/>
                </a:solidFill>
              </a:rPr>
              <a:t>Poutanen</a:t>
            </a:r>
            <a:r>
              <a:rPr lang="en-US" sz="1400" dirty="0" smtClean="0">
                <a:solidFill>
                  <a:schemeClr val="bg1"/>
                </a:solidFill>
              </a:rPr>
              <a:t> (2009)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589240"/>
            <a:ext cx="7464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L v T relationship compared with Galactic binaries indicates  the same process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but with a higher mass – current interpretation is an accreting binary with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M</a:t>
            </a:r>
            <a:r>
              <a:rPr lang="en-GB" baseline="-25000" dirty="0" smtClean="0">
                <a:solidFill>
                  <a:srgbClr val="FFFF00"/>
                </a:solidFill>
              </a:rPr>
              <a:t>BH</a:t>
            </a:r>
            <a:r>
              <a:rPr lang="en-GB" dirty="0" smtClean="0">
                <a:solidFill>
                  <a:srgbClr val="FFFF00"/>
                </a:solidFill>
              </a:rPr>
              <a:t> = 500 – 1500 M</a:t>
            </a:r>
            <a:r>
              <a:rPr lang="en-GB" baseline="-25000" dirty="0" smtClean="0">
                <a:solidFill>
                  <a:srgbClr val="FFFF00"/>
                </a:solidFill>
                <a:latin typeface="Garamond"/>
              </a:rPr>
              <a:t>☼</a:t>
            </a:r>
            <a:endParaRPr lang="en-GB" baseline="-2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7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56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igher energies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File:Fermi's Gamma-ray Pulsar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5132"/>
            <a:ext cx="5616624" cy="30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423" y="4375844"/>
            <a:ext cx="72389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 energy sky - &gt;200 MeV dominated by pulsars and </a:t>
            </a:r>
            <a:r>
              <a:rPr lang="en-GB" dirty="0" err="1" smtClean="0"/>
              <a:t>blazars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Fermi LAT 2</a:t>
            </a:r>
            <a:r>
              <a:rPr lang="en-GB" baseline="30000" dirty="0" smtClean="0"/>
              <a:t>nd</a:t>
            </a:r>
            <a:r>
              <a:rPr lang="en-GB" dirty="0" smtClean="0"/>
              <a:t>  AGN Catalogue  - </a:t>
            </a:r>
            <a:r>
              <a:rPr lang="en-GB" dirty="0" smtClean="0">
                <a:solidFill>
                  <a:srgbClr val="FFFF00"/>
                </a:solidFill>
              </a:rPr>
              <a:t>Ackermann et al . 2011</a:t>
            </a:r>
            <a:r>
              <a:rPr lang="en-GB" dirty="0" smtClean="0"/>
              <a:t>  -  886 sources from </a:t>
            </a:r>
          </a:p>
          <a:p>
            <a:r>
              <a:rPr lang="en-GB" dirty="0" smtClean="0"/>
              <a:t>200 </a:t>
            </a:r>
            <a:r>
              <a:rPr lang="en-GB" dirty="0"/>
              <a:t>M</a:t>
            </a:r>
            <a:r>
              <a:rPr lang="en-GB" dirty="0" smtClean="0"/>
              <a:t>eV – 300 </a:t>
            </a:r>
            <a:r>
              <a:rPr lang="en-GB" dirty="0" err="1"/>
              <a:t>G</a:t>
            </a:r>
            <a:r>
              <a:rPr lang="en-GB" dirty="0" err="1" smtClean="0"/>
              <a:t>eV</a:t>
            </a:r>
            <a:r>
              <a:rPr lang="en-GB" dirty="0" smtClean="0"/>
              <a:t>. 395 BL </a:t>
            </a:r>
            <a:r>
              <a:rPr lang="en-GB" dirty="0" err="1" smtClean="0"/>
              <a:t>Lacs</a:t>
            </a:r>
            <a:r>
              <a:rPr lang="en-GB" dirty="0" smtClean="0"/>
              <a:t>, 310 </a:t>
            </a:r>
            <a:r>
              <a:rPr lang="en-GB" dirty="0"/>
              <a:t>f</a:t>
            </a:r>
            <a:r>
              <a:rPr lang="en-GB" dirty="0" smtClean="0"/>
              <a:t>lat-spectrum radio quasars (FSRQ), </a:t>
            </a:r>
          </a:p>
          <a:p>
            <a:r>
              <a:rPr lang="en-GB" dirty="0" smtClean="0"/>
              <a:t>157 other </a:t>
            </a:r>
            <a:r>
              <a:rPr lang="en-GB" dirty="0" err="1" smtClean="0"/>
              <a:t>blazars</a:t>
            </a:r>
            <a:r>
              <a:rPr lang="en-GB" dirty="0" smtClean="0"/>
              <a:t>, 14 AGN.</a:t>
            </a:r>
          </a:p>
          <a:p>
            <a:endParaRPr lang="en-GB" dirty="0"/>
          </a:p>
          <a:p>
            <a:r>
              <a:rPr lang="en-GB" dirty="0" smtClean="0"/>
              <a:t>Can probe </a:t>
            </a:r>
            <a:r>
              <a:rPr lang="en-GB" dirty="0" err="1" smtClean="0"/>
              <a:t>blazar</a:t>
            </a:r>
            <a:r>
              <a:rPr lang="en-GB" dirty="0" smtClean="0"/>
              <a:t> parameter space not accessible at other wavelengths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1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 -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Blazars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737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Redshift </a:t>
            </a:r>
            <a:r>
              <a:rPr lang="en-GB" dirty="0" err="1" smtClean="0"/>
              <a:t>contraints</a:t>
            </a:r>
            <a:r>
              <a:rPr lang="en-GB" dirty="0" smtClean="0"/>
              <a:t> available for 103 </a:t>
            </a:r>
            <a:r>
              <a:rPr lang="en-GB" dirty="0" err="1" smtClean="0"/>
              <a:t>blazars</a:t>
            </a:r>
            <a:r>
              <a:rPr lang="en-GB" dirty="0" smtClean="0"/>
              <a:t>  from 2LAC catalogue   (Ackermann et al. 2011)</a:t>
            </a:r>
          </a:p>
          <a:p>
            <a:endParaRPr lang="en-GB" dirty="0"/>
          </a:p>
          <a:p>
            <a:r>
              <a:rPr lang="en-GB" dirty="0" err="1" smtClean="0">
                <a:solidFill>
                  <a:srgbClr val="FFFF00"/>
                </a:solidFill>
              </a:rPr>
              <a:t>Padovani</a:t>
            </a:r>
            <a:r>
              <a:rPr lang="en-GB" dirty="0" smtClean="0">
                <a:solidFill>
                  <a:srgbClr val="FFFF00"/>
                </a:solidFill>
              </a:rPr>
              <a:t>, </a:t>
            </a:r>
            <a:r>
              <a:rPr lang="en-GB" dirty="0" err="1" smtClean="0">
                <a:solidFill>
                  <a:srgbClr val="FFFF00"/>
                </a:solidFill>
              </a:rPr>
              <a:t>Giommi</a:t>
            </a:r>
            <a:r>
              <a:rPr lang="en-GB" dirty="0" smtClean="0">
                <a:solidFill>
                  <a:srgbClr val="FFFF00"/>
                </a:solidFill>
              </a:rPr>
              <a:t> &amp; Rau, 2012  </a:t>
            </a:r>
            <a:r>
              <a:rPr lang="en-GB" dirty="0" smtClean="0"/>
              <a:t>followed up 11 with z&gt;1. </a:t>
            </a:r>
            <a:r>
              <a:rPr lang="en-GB" dirty="0"/>
              <a:t>By observing simultaneously with </a:t>
            </a:r>
            <a:endParaRPr lang="en-GB" dirty="0" smtClean="0"/>
          </a:p>
          <a:p>
            <a:r>
              <a:rPr lang="en-GB" dirty="0" smtClean="0"/>
              <a:t>GROND </a:t>
            </a:r>
            <a:r>
              <a:rPr lang="en-GB" dirty="0"/>
              <a:t>and </a:t>
            </a:r>
            <a:r>
              <a:rPr lang="en-GB" dirty="0" smtClean="0"/>
              <a:t>SWIFT</a:t>
            </a:r>
            <a:r>
              <a:rPr lang="en-GB" dirty="0"/>
              <a:t> </a:t>
            </a:r>
            <a:r>
              <a:rPr lang="en-GB" dirty="0" smtClean="0"/>
              <a:t>they found  4 , so far very rare,  High Synchrotron peak </a:t>
            </a:r>
            <a:r>
              <a:rPr lang="en-GB" dirty="0" err="1" smtClean="0"/>
              <a:t>blazars</a:t>
            </a:r>
            <a:r>
              <a:rPr lang="en-GB" dirty="0" smtClean="0"/>
              <a:t>  </a:t>
            </a:r>
          </a:p>
          <a:p>
            <a:r>
              <a:rPr lang="en-GB" dirty="0" smtClean="0"/>
              <a:t>with high luminosity.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7494" y="2996952"/>
            <a:ext cx="4472866" cy="3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88" y="6108452"/>
            <a:ext cx="2761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Padovani</a:t>
            </a:r>
            <a:r>
              <a:rPr lang="en-GB" sz="1600" dirty="0"/>
              <a:t>, </a:t>
            </a:r>
            <a:r>
              <a:rPr lang="en-GB" sz="1600" dirty="0" err="1"/>
              <a:t>Giommi</a:t>
            </a:r>
            <a:r>
              <a:rPr lang="en-GB" sz="1600" dirty="0"/>
              <a:t> &amp; Rau, 2012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05" y="2996952"/>
            <a:ext cx="4680520" cy="3107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6108452"/>
            <a:ext cx="2857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BL Lac SED - </a:t>
            </a:r>
            <a:r>
              <a:rPr lang="en-GB" sz="1600" dirty="0" err="1" smtClean="0"/>
              <a:t>Giommi</a:t>
            </a:r>
            <a:r>
              <a:rPr lang="en-GB" sz="1600" dirty="0" smtClean="0"/>
              <a:t> et al. </a:t>
            </a:r>
            <a:r>
              <a:rPr lang="en-GB" sz="1600" dirty="0"/>
              <a:t>2012</a:t>
            </a:r>
          </a:p>
        </p:txBody>
      </p:sp>
      <p:sp>
        <p:nvSpPr>
          <p:cNvPr id="9" name="Oval 8"/>
          <p:cNvSpPr/>
          <p:nvPr/>
        </p:nvSpPr>
        <p:spPr>
          <a:xfrm>
            <a:off x="6842075" y="3933056"/>
            <a:ext cx="898277" cy="617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future hold?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eRosita</a:t>
            </a:r>
            <a:r>
              <a:rPr lang="en-GB" dirty="0" smtClean="0"/>
              <a:t> – 20-40x deeper than ROSAT, 1.8 million AGN, 100,000 clusters of galaxies, 1 tidal disruption event per week !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NuSTAR</a:t>
            </a:r>
            <a:r>
              <a:rPr lang="en-GB" dirty="0" smtClean="0"/>
              <a:t> – imaging at 30 </a:t>
            </a:r>
            <a:r>
              <a:rPr lang="en-GB" dirty="0" err="1" smtClean="0"/>
              <a:t>keV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HXMT </a:t>
            </a:r>
            <a:r>
              <a:rPr lang="en-GB" dirty="0"/>
              <a:t> </a:t>
            </a:r>
            <a:r>
              <a:rPr lang="en-GB" dirty="0" smtClean="0"/>
              <a:t>- all-sky survey at 1-250 </a:t>
            </a:r>
            <a:r>
              <a:rPr lang="en-GB" dirty="0" err="1" smtClean="0"/>
              <a:t>keV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22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eRosita</a:t>
            </a:r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Clusters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Galaxies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459" y="4209560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ith 100,00 clusters, tight constraints can be put on cosmological  and dark energy parameters: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472094" cy="260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73106" cy="26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47486" y="6237312"/>
            <a:ext cx="220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Majumdar</a:t>
            </a:r>
            <a:r>
              <a:rPr lang="en-GB" dirty="0" smtClean="0"/>
              <a:t> et al. </a:t>
            </a:r>
            <a:r>
              <a:rPr lang="en-GB" dirty="0"/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52736"/>
            <a:ext cx="8496944" cy="19389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First detection  of Virgo in 1966  </a:t>
            </a:r>
            <a:r>
              <a:rPr lang="en-GB" dirty="0" smtClean="0"/>
              <a:t>- </a:t>
            </a:r>
            <a:r>
              <a:rPr lang="en-GB" dirty="0" err="1" smtClean="0"/>
              <a:t>Byram</a:t>
            </a:r>
            <a:r>
              <a:rPr lang="en-GB" dirty="0" smtClean="0"/>
              <a:t>, Chubb &amp; Freidman 1966</a:t>
            </a:r>
            <a:endParaRPr lang="en-GB" dirty="0"/>
          </a:p>
          <a:p>
            <a:r>
              <a:rPr lang="en-GB" sz="2400" dirty="0" err="1" smtClean="0"/>
              <a:t>Uhuru</a:t>
            </a:r>
            <a:r>
              <a:rPr lang="en-GB" sz="2400" dirty="0" smtClean="0"/>
              <a:t> : 52  - </a:t>
            </a:r>
            <a:r>
              <a:rPr lang="en-GB" dirty="0" smtClean="0"/>
              <a:t>Forman </a:t>
            </a:r>
            <a:r>
              <a:rPr lang="en-GB" dirty="0"/>
              <a:t>et al. </a:t>
            </a:r>
            <a:r>
              <a:rPr lang="en-GB" dirty="0" smtClean="0"/>
              <a:t>1978</a:t>
            </a:r>
          </a:p>
          <a:p>
            <a:r>
              <a:rPr lang="en-GB" sz="2400" dirty="0" smtClean="0"/>
              <a:t>Einstein – EMSS -  99   - </a:t>
            </a:r>
            <a:r>
              <a:rPr lang="en-GB" dirty="0" err="1" smtClean="0"/>
              <a:t>Stocke</a:t>
            </a:r>
            <a:r>
              <a:rPr lang="en-GB" dirty="0" smtClean="0"/>
              <a:t> </a:t>
            </a:r>
            <a:r>
              <a:rPr lang="en-GB" dirty="0"/>
              <a:t>et al. </a:t>
            </a:r>
            <a:r>
              <a:rPr lang="en-GB" dirty="0" smtClean="0"/>
              <a:t>1991</a:t>
            </a:r>
          </a:p>
          <a:p>
            <a:r>
              <a:rPr lang="en-GB" sz="2400" dirty="0" err="1" smtClean="0"/>
              <a:t>Rosat</a:t>
            </a:r>
            <a:r>
              <a:rPr lang="en-GB" sz="2400" dirty="0" smtClean="0"/>
              <a:t> –RASS + pointed : ~4000  (many surveys, e.g. MACS - </a:t>
            </a:r>
            <a:r>
              <a:rPr lang="en-GB" dirty="0" err="1"/>
              <a:t>Ebeling</a:t>
            </a:r>
            <a:r>
              <a:rPr lang="en-GB" dirty="0"/>
              <a:t>, Edge, &amp; Henry </a:t>
            </a:r>
            <a:r>
              <a:rPr lang="en-GB" dirty="0" smtClean="0"/>
              <a:t>2001</a:t>
            </a:r>
            <a:r>
              <a:rPr lang="en-GB" sz="2400" dirty="0" smtClean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2564904"/>
            <a:ext cx="2327432" cy="461665"/>
          </a:xfrm>
          <a:prstGeom prst="rect">
            <a:avLst/>
          </a:prstGeom>
          <a:solidFill>
            <a:srgbClr val="00B0F0"/>
          </a:solidFill>
          <a:effectLst>
            <a:glow rad="393700">
              <a:schemeClr val="accent1">
                <a:alpha val="73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eRosita</a:t>
            </a:r>
            <a:r>
              <a:rPr lang="en-GB" sz="2400" dirty="0" smtClean="0"/>
              <a:t> : 100,000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52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X-ray surveys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Physics of hot temperatures</a:t>
            </a:r>
          </a:p>
          <a:p>
            <a:r>
              <a:rPr lang="en-GB" dirty="0" smtClean="0"/>
              <a:t>Etc…..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Archiving and Mining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729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What we archive: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200" dirty="0" smtClean="0">
                <a:solidFill>
                  <a:srgbClr val="FFFF00"/>
                </a:solidFill>
              </a:rPr>
              <a:t>- Positions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FF00"/>
                </a:solidFill>
              </a:rPr>
              <a:t>	</a:t>
            </a:r>
            <a:r>
              <a:rPr lang="en-GB" sz="2200" dirty="0" smtClean="0">
                <a:solidFill>
                  <a:srgbClr val="FFFF00"/>
                </a:solidFill>
              </a:rPr>
              <a:t>- Photometry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FF00"/>
                </a:solidFill>
              </a:rPr>
              <a:t>	</a:t>
            </a:r>
            <a:r>
              <a:rPr lang="en-GB" sz="2200" dirty="0" smtClean="0">
                <a:solidFill>
                  <a:srgbClr val="FFFF00"/>
                </a:solidFill>
              </a:rPr>
              <a:t>- image, spectral and light-curve products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FF00"/>
                </a:solidFill>
              </a:rPr>
              <a:t>	</a:t>
            </a:r>
            <a:r>
              <a:rPr lang="en-GB" sz="2200" dirty="0" smtClean="0">
                <a:solidFill>
                  <a:srgbClr val="FFFF00"/>
                </a:solidFill>
              </a:rPr>
              <a:t>- source extent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FF00"/>
                </a:solidFill>
              </a:rPr>
              <a:t>	</a:t>
            </a:r>
            <a:r>
              <a:rPr lang="en-GB" sz="2200" dirty="0" smtClean="0">
                <a:solidFill>
                  <a:srgbClr val="FFFF00"/>
                </a:solidFill>
              </a:rPr>
              <a:t>- identification and source category (where known)</a:t>
            </a:r>
          </a:p>
          <a:p>
            <a:r>
              <a:rPr lang="en-GB" dirty="0" smtClean="0"/>
              <a:t>What we do not archive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200" dirty="0" smtClean="0">
                <a:solidFill>
                  <a:srgbClr val="FFFF00"/>
                </a:solidFill>
              </a:rPr>
              <a:t>- spectral parameters, line strengths, positions etc.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FFFF00"/>
                </a:solidFill>
              </a:rPr>
              <a:t>	</a:t>
            </a:r>
            <a:r>
              <a:rPr lang="en-GB" sz="2200" dirty="0" smtClean="0">
                <a:solidFill>
                  <a:srgbClr val="FFFF00"/>
                </a:solidFill>
              </a:rPr>
              <a:t>- temporal info, period, % variability…</a:t>
            </a:r>
          </a:p>
          <a:p>
            <a:r>
              <a:rPr lang="en-GB" dirty="0" smtClean="0"/>
              <a:t>What should we archive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2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X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"/>
          <a:stretch>
            <a:fillRect/>
          </a:stretch>
        </p:blipFill>
        <p:spPr bwMode="auto">
          <a:xfrm>
            <a:off x="323529" y="188640"/>
            <a:ext cx="2376264" cy="17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5693" y="33477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ASCA</a:t>
            </a:r>
            <a:endParaRPr lang="en-GB" dirty="0"/>
          </a:p>
        </p:txBody>
      </p:sp>
      <p:pic>
        <p:nvPicPr>
          <p:cNvPr id="1026" name="Picture 2" descr="http://chandra.harvard.edu/graphics/resources/illustrations/chandra_tr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731215" cy="12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easarc.gsfc.nasa.gov/Images/rosat/rosat_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58" y="222783"/>
            <a:ext cx="1886093" cy="16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easarc.gsfc.nasa.gov/Images/asca/asca_medi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4338"/>
            <a:ext cx="1911417" cy="158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pace.skyrocket.de/img_sat/sax_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32818"/>
            <a:ext cx="2016223" cy="18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1643" y="4293096"/>
            <a:ext cx="5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SAX</a:t>
            </a:r>
            <a:endParaRPr lang="en-GB" dirty="0"/>
          </a:p>
        </p:txBody>
      </p:sp>
      <p:pic>
        <p:nvPicPr>
          <p:cNvPr id="1034" name="Picture 10" descr="http://heasarc.gsfc.nasa.gov/Images/ariel/arielve_s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92679"/>
            <a:ext cx="1274356" cy="19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25031" y="6453336"/>
            <a:ext cx="111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INTEGRAL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08353" y="401674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ARIEL-V</a:t>
            </a:r>
            <a:endParaRPr lang="en-GB" dirty="0"/>
          </a:p>
        </p:txBody>
      </p:sp>
      <p:pic>
        <p:nvPicPr>
          <p:cNvPr id="1036" name="Picture 12" descr="http://www.upei.ca/~phys221/jmacwilliams/uhuru/uhuru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78" y="4849923"/>
            <a:ext cx="1842044" cy="14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2.gstatic.com/images?q=tbn:ANd9GcSJH6qRMGePKOdTF4wIQ-7yZ1MlRLiMpGvuhY8hag-RrLpPCHsS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86"/>
            <a:ext cx="1767401" cy="12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3440" y="635600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UHURU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4941168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FERMI</a:t>
            </a:r>
            <a:endParaRPr lang="en-GB" dirty="0"/>
          </a:p>
        </p:txBody>
      </p:sp>
      <p:pic>
        <p:nvPicPr>
          <p:cNvPr id="1040" name="Picture 16" descr="http://t1.gstatic.com/images?q=tbn:ANd9GcTjITEV7j4CtPszxIaBKelMJs3oeXR6PtedPF5zLCSyH-3xA4-iz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38741"/>
            <a:ext cx="1584175" cy="118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93886" y="1340768"/>
            <a:ext cx="97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Chandra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672292" y="2063486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ROSAT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8804" y="1948012"/>
            <a:ext cx="151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XMM-Newton</a:t>
            </a:r>
            <a:endParaRPr lang="en-GB" dirty="0"/>
          </a:p>
        </p:txBody>
      </p:sp>
      <p:pic>
        <p:nvPicPr>
          <p:cNvPr id="1042" name="Picture 18" descr="http://t2.gstatic.com/images?q=tbn:ANd9GcRmYW6KwdRyYGtw9WJ5XUxrkd6IU1M7Rd-lFJUdpI6aF5QnqlNP7Q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71" y="2947218"/>
            <a:ext cx="991214" cy="14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91225" y="6423901"/>
            <a:ext cx="90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HEAO-1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785684" y="4485025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EINSTEIN</a:t>
            </a:r>
            <a:endParaRPr lang="en-GB" dirty="0"/>
          </a:p>
        </p:txBody>
      </p:sp>
      <p:pic>
        <p:nvPicPr>
          <p:cNvPr id="1044" name="Picture 20" descr="http://www.websters-online-dictionary.org/images/wiki/wikipedia/en/thumb/a/aa/Heao1_photo.gif/180px-Heao1_photo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81" y="4530898"/>
            <a:ext cx="1501059" cy="18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4718" y="2471170"/>
            <a:ext cx="928081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r>
              <a:rPr lang="en-GB" sz="60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roadway" pitchFamily="82" charset="0"/>
              </a:rPr>
              <a:t>THE END – THANK YOU</a:t>
            </a:r>
            <a:endParaRPr lang="en-GB" sz="6000" b="1" i="1" dirty="0">
              <a:solidFill>
                <a:schemeClr val="accent1">
                  <a:lumMod val="20000"/>
                  <a:lumOff val="80000"/>
                </a:schemeClr>
              </a:solidFill>
              <a:latin typeface="Broadway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24" y="5086090"/>
            <a:ext cx="1819048" cy="12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2391" y="6381328"/>
            <a:ext cx="65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94135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 txBox="1">
            <a:spLocks noChangeArrowheads="1"/>
          </p:cNvSpPr>
          <p:nvPr/>
        </p:nvSpPr>
        <p:spPr bwMode="auto">
          <a:xfrm>
            <a:off x="539552" y="1052736"/>
            <a:ext cx="55446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2pPr>
            <a:lvl3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3pPr>
            <a:lvl4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4pPr>
            <a:lvl5pPr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33CC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endParaRPr lang="en-GB" sz="2800" dirty="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GB" sz="2000" dirty="0" smtClean="0">
                <a:solidFill>
                  <a:schemeClr val="tx1"/>
                </a:solidFill>
                <a:latin typeface="Times New Roman" charset="0"/>
              </a:rPr>
              <a:t>The AS&amp;E experiment discovered two sources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GB" sz="2000" dirty="0" smtClean="0">
                <a:solidFill>
                  <a:schemeClr val="tx1"/>
                </a:solidFill>
                <a:latin typeface="Times New Roman" charset="0"/>
              </a:rPr>
              <a:t>of X-rays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endParaRPr lang="en-GB" sz="2000" dirty="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GB" sz="2400" dirty="0" smtClean="0">
                <a:solidFill>
                  <a:srgbClr val="FFFF00"/>
                </a:solidFill>
                <a:latin typeface="Bradley Hand ITC" pitchFamily="66" charset="0"/>
              </a:rPr>
              <a:t>1.  </a:t>
            </a:r>
            <a:r>
              <a:rPr lang="en-GB" sz="2000" dirty="0" smtClean="0">
                <a:solidFill>
                  <a:srgbClr val="FFFF00"/>
                </a:solidFill>
                <a:latin typeface="Times New Roman" charset="0"/>
              </a:rPr>
              <a:t>Emission from a point above the Galactic plane –  named as SCORPIUS X-1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endParaRPr lang="en-GB" sz="2000" dirty="0">
              <a:solidFill>
                <a:srgbClr val="FFFF00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GB" sz="2400" dirty="0" smtClean="0">
                <a:solidFill>
                  <a:srgbClr val="FFFF00"/>
                </a:solidFill>
                <a:latin typeface="Bradley Hand ITC" pitchFamily="66" charset="0"/>
              </a:rPr>
              <a:t>2.  </a:t>
            </a:r>
            <a:r>
              <a:rPr lang="en-GB" sz="2000" dirty="0" smtClean="0">
                <a:solidFill>
                  <a:srgbClr val="FFFF00"/>
                </a:solidFill>
                <a:latin typeface="Times New Roman" charset="0"/>
              </a:rPr>
              <a:t>Apparently uniform emission from everywhere which got the name of the cosmic X-ray background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  <a:buFontTx/>
              <a:buChar char="-"/>
            </a:pPr>
            <a:endParaRPr lang="en-GB" sz="2000" dirty="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GB" sz="2000" dirty="0" smtClean="0">
                <a:solidFill>
                  <a:schemeClr val="tx1"/>
                </a:solidFill>
                <a:latin typeface="Times New Roman" charset="0"/>
              </a:rPr>
              <a:t>Both of these discoveries were influential in shaping the goals of the missions to follow.</a:t>
            </a:r>
            <a:endParaRPr lang="en-GB" sz="2000" dirty="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endParaRPr lang="en-GB" dirty="0" smtClean="0">
              <a:solidFill>
                <a:schemeClr val="tx1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CCFF33"/>
              </a:buClr>
              <a:buSzPct val="70000"/>
            </a:pPr>
            <a:endParaRPr lang="en-GB" sz="20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8434" name="Picture 2" descr="http://images-mediawiki-sites.thefullwiki.org/04/7/9/9/6276001459643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77254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64836"/>
            <a:ext cx="4545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Discoveries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4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43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 X-1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429000"/>
            <a:ext cx="259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SCO X-1 on a Galactic grid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532927"/>
            <a:ext cx="81290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Position refined with subsequent experiments and found to be </a:t>
            </a:r>
            <a:r>
              <a:rPr lang="en-GB" dirty="0">
                <a:solidFill>
                  <a:srgbClr val="FFFF00"/>
                </a:solidFill>
              </a:rPr>
              <a:t>c</a:t>
            </a:r>
            <a:r>
              <a:rPr lang="en-GB" dirty="0" smtClean="0">
                <a:solidFill>
                  <a:srgbClr val="FFFF00"/>
                </a:solidFill>
              </a:rPr>
              <a:t>oincident with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a 13</a:t>
            </a:r>
            <a:r>
              <a:rPr lang="en-GB" baseline="30000" dirty="0" smtClean="0">
                <a:solidFill>
                  <a:srgbClr val="FFFF00"/>
                </a:solidFill>
              </a:rPr>
              <a:t>th</a:t>
            </a:r>
            <a:r>
              <a:rPr lang="en-GB" dirty="0" smtClean="0">
                <a:solidFill>
                  <a:srgbClr val="FFFF00"/>
                </a:solidFill>
              </a:rPr>
              <a:t> magnitude variable star at a distance of 9 </a:t>
            </a:r>
            <a:r>
              <a:rPr lang="en-GB" dirty="0" err="1" smtClean="0">
                <a:solidFill>
                  <a:srgbClr val="FFFF00"/>
                </a:solidFill>
              </a:rPr>
              <a:t>kpc</a:t>
            </a:r>
            <a:r>
              <a:rPr lang="en-GB" dirty="0" smtClean="0">
                <a:solidFill>
                  <a:srgbClr val="FFFF00"/>
                </a:solidFill>
              </a:rPr>
              <a:t>. The huge X-ray flux corresponds 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to L</a:t>
            </a:r>
            <a:r>
              <a:rPr lang="en-GB" baseline="-25000" dirty="0" smtClean="0">
                <a:solidFill>
                  <a:srgbClr val="FFFF00"/>
                </a:solidFill>
              </a:rPr>
              <a:t>x</a:t>
            </a:r>
            <a:r>
              <a:rPr lang="en-GB" dirty="0" smtClean="0">
                <a:solidFill>
                  <a:srgbClr val="FFFF00"/>
                </a:solidFill>
              </a:rPr>
              <a:t>=10</a:t>
            </a:r>
            <a:r>
              <a:rPr lang="en-GB" baseline="30000" dirty="0" smtClean="0">
                <a:solidFill>
                  <a:srgbClr val="FFFF00"/>
                </a:solidFill>
              </a:rPr>
              <a:t>37</a:t>
            </a:r>
            <a:r>
              <a:rPr lang="en-GB" dirty="0" smtClean="0">
                <a:solidFill>
                  <a:srgbClr val="FFFF00"/>
                </a:solidFill>
              </a:rPr>
              <a:t> ergs/s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9" y="980728"/>
            <a:ext cx="4027177" cy="242921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555776" y="1700808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8" y="969353"/>
            <a:ext cx="3298545" cy="2459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4067" y="3429000"/>
            <a:ext cx="2222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Ariel-V light curve  (3-6 </a:t>
            </a:r>
            <a:r>
              <a:rPr lang="en-GB" sz="1400" dirty="0" err="1" smtClean="0"/>
              <a:t>keV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391386" y="3718773"/>
            <a:ext cx="3357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on all time scales down</a:t>
            </a:r>
          </a:p>
          <a:p>
            <a:r>
              <a:rPr lang="en-GB" dirty="0"/>
              <a:t>t</a:t>
            </a:r>
            <a:r>
              <a:rPr lang="en-GB" dirty="0" smtClean="0"/>
              <a:t>o seconds.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541039"/>
            <a:ext cx="8310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 much energy from a point </a:t>
            </a:r>
            <a:r>
              <a:rPr lang="en-GB" dirty="0" smtClean="0"/>
              <a:t>just a few light seconds across </a:t>
            </a:r>
            <a:r>
              <a:rPr lang="en-GB" dirty="0"/>
              <a:t>gave </a:t>
            </a:r>
            <a:r>
              <a:rPr lang="en-GB" dirty="0" smtClean="0"/>
              <a:t>theoretical problems </a:t>
            </a:r>
          </a:p>
          <a:p>
            <a:r>
              <a:rPr lang="en-GB" dirty="0" smtClean="0"/>
              <a:t>at </a:t>
            </a:r>
            <a:r>
              <a:rPr lang="en-GB" dirty="0"/>
              <a:t>first </a:t>
            </a:r>
            <a:r>
              <a:rPr lang="en-GB" dirty="0" smtClean="0"/>
              <a:t>but was </a:t>
            </a:r>
            <a:r>
              <a:rPr lang="en-GB" dirty="0"/>
              <a:t>eventually realised to be emission from a binary system of a</a:t>
            </a:r>
          </a:p>
          <a:p>
            <a:r>
              <a:rPr lang="en-GB" dirty="0"/>
              <a:t>n</a:t>
            </a:r>
            <a:r>
              <a:rPr lang="en-GB" dirty="0" smtClean="0"/>
              <a:t>eutron </a:t>
            </a:r>
            <a:r>
              <a:rPr lang="en-GB" dirty="0"/>
              <a:t>star accreting material from a stellar companion (</a:t>
            </a:r>
            <a:r>
              <a:rPr lang="en-GB" dirty="0" err="1"/>
              <a:t>Shklovski</a:t>
            </a:r>
            <a:r>
              <a:rPr lang="en-GB" dirty="0"/>
              <a:t>, 1967)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40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43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 X-1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429000"/>
            <a:ext cx="259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SCO X-1 on a Galactic grid</a:t>
            </a:r>
            <a:endParaRPr lang="en-GB" dirty="0"/>
          </a:p>
        </p:txBody>
      </p:sp>
      <p:pic>
        <p:nvPicPr>
          <p:cNvPr id="1026" name="Picture 2" descr="http://upload.wikimedia.org/wikipedia/commons/thumb/e/e7/Low-mass_X-ray_binary.jpg/220px-Low-mass_X-ray_bin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84" y="980728"/>
            <a:ext cx="2406373" cy="24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39" y="980728"/>
            <a:ext cx="4027177" cy="2429214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555776" y="1700808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422421" y="3494107"/>
            <a:ext cx="30380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Artist’s  impression of a neutron star accreting  from</a:t>
            </a:r>
          </a:p>
          <a:p>
            <a:r>
              <a:rPr lang="en-GB" sz="1050" dirty="0"/>
              <a:t>a</a:t>
            </a:r>
            <a:r>
              <a:rPr lang="en-GB" sz="1050" dirty="0" smtClean="0"/>
              <a:t> companion.</a:t>
            </a:r>
            <a:endParaRPr lang="en-GB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581128"/>
            <a:ext cx="6509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More examples were found </a:t>
            </a:r>
            <a:r>
              <a:rPr lang="en-GB" dirty="0" smtClean="0">
                <a:solidFill>
                  <a:srgbClr val="FFFF00"/>
                </a:solidFill>
              </a:rPr>
              <a:t>and </a:t>
            </a:r>
            <a:r>
              <a:rPr lang="en-GB" dirty="0">
                <a:solidFill>
                  <a:srgbClr val="FFFF00"/>
                </a:solidFill>
              </a:rPr>
              <a:t>the source class given the name of </a:t>
            </a:r>
          </a:p>
          <a:p>
            <a:r>
              <a:rPr lang="en-GB" dirty="0">
                <a:solidFill>
                  <a:srgbClr val="FFFF00"/>
                </a:solidFill>
              </a:rPr>
              <a:t>Low Mass X-ray binaries (LMXB</a:t>
            </a:r>
            <a:r>
              <a:rPr lang="en-GB" dirty="0" smtClean="0">
                <a:solidFill>
                  <a:srgbClr val="FFFF00"/>
                </a:solidFill>
              </a:rPr>
              <a:t>).  Now ~100 systems known.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5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LMXB – high variability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7884" y="3988513"/>
            <a:ext cx="4428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INTEGRAL – view of the Galactic Plane  – 30-50 </a:t>
            </a:r>
            <a:r>
              <a:rPr lang="en-GB" sz="1600" dirty="0" err="1" smtClean="0"/>
              <a:t>keV</a:t>
            </a:r>
            <a:endParaRPr lang="en-GB" sz="1600" dirty="0" smtClean="0"/>
          </a:p>
          <a:p>
            <a:r>
              <a:rPr lang="en-GB" sz="1600" dirty="0"/>
              <a:t>b</a:t>
            </a:r>
            <a:r>
              <a:rPr lang="en-GB" sz="1600" dirty="0" smtClean="0"/>
              <a:t>etween 2003-01-29 and 2004-02-16</a:t>
            </a:r>
          </a:p>
          <a:p>
            <a:r>
              <a:rPr lang="en-GB" sz="1400" dirty="0" smtClean="0"/>
              <a:t>A. </a:t>
            </a:r>
            <a:r>
              <a:rPr lang="en-GB" sz="1400" dirty="0" err="1" smtClean="0"/>
              <a:t>Bodaghee</a:t>
            </a:r>
            <a:r>
              <a:rPr lang="en-GB" sz="1400" dirty="0" smtClean="0"/>
              <a:t> &amp; R. Walter, ISDC, Geneva</a:t>
            </a:r>
            <a:endParaRPr lang="en-GB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372350" cy="2257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6853" y="3988513"/>
            <a:ext cx="350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Two orders of magnitude variability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in a few weeks.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7" y="1556792"/>
            <a:ext cx="7393016" cy="3696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473" y="5446965"/>
            <a:ext cx="715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MAXI – view of the Galactic Plane  - first 10 months  picture  - 0.5 to 30 </a:t>
            </a:r>
            <a:r>
              <a:rPr lang="en-GB" dirty="0" err="1" smtClean="0"/>
              <a:t>keV</a:t>
            </a:r>
            <a:endParaRPr lang="en-GB" dirty="0" smtClean="0"/>
          </a:p>
          <a:p>
            <a:r>
              <a:rPr lang="en-GB" dirty="0" smtClean="0"/>
              <a:t>Scans the sky every 96 minutes – ideal for finding bright transient 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7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Neutron Stars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00292"/>
            <a:ext cx="870732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These have thermal spectra which cool  below the X-ray threshold after ~10^8 yrs.</a:t>
            </a:r>
          </a:p>
          <a:p>
            <a:r>
              <a:rPr lang="en-GB" dirty="0" smtClean="0"/>
              <a:t>While LMXB are  brilliant , isolated neutron stars are intrinsically faint.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Can be recognised by a very soft X-ray spectrum and a very faint optical companion</a:t>
            </a:r>
            <a:r>
              <a:rPr lang="en-GB" dirty="0" smtClean="0"/>
              <a:t>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 the 100,000 source ROSAT all-sky survey catalogue only 7 examples were found. </a:t>
            </a:r>
          </a:p>
          <a:p>
            <a:r>
              <a:rPr lang="en-GB" dirty="0" smtClean="0"/>
              <a:t>These are nearby (100-500 pc) and young (30-50 </a:t>
            </a:r>
            <a:r>
              <a:rPr lang="en-GB" dirty="0" err="1" smtClean="0"/>
              <a:t>Myr</a:t>
            </a:r>
            <a:r>
              <a:rPr lang="en-GB" dirty="0" smtClean="0"/>
              <a:t>) with temperatures </a:t>
            </a:r>
          </a:p>
          <a:p>
            <a:r>
              <a:rPr lang="en-GB" dirty="0" smtClean="0"/>
              <a:t>of ~1million </a:t>
            </a:r>
            <a:r>
              <a:rPr lang="en-GB" dirty="0" err="1" smtClean="0"/>
              <a:t>degs</a:t>
            </a:r>
            <a:r>
              <a:rPr lang="en-GB" dirty="0" smtClean="0"/>
              <a:t> - 40-100 </a:t>
            </a:r>
            <a:r>
              <a:rPr lang="en-GB" dirty="0" err="1" smtClean="0"/>
              <a:t>eV</a:t>
            </a:r>
            <a:r>
              <a:rPr lang="en-GB" dirty="0" smtClean="0"/>
              <a:t>  -  all come from the Gould Belt - called the </a:t>
            </a:r>
            <a:r>
              <a:rPr lang="en-GB" i="1" dirty="0" smtClean="0">
                <a:solidFill>
                  <a:srgbClr val="FFFF00"/>
                </a:solidFill>
              </a:rPr>
              <a:t>Magnificent Seven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908720"/>
            <a:ext cx="3744416" cy="2733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685" y="3682608"/>
            <a:ext cx="1342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Page et al. 2004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56076" y="4077072"/>
            <a:ext cx="356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ROSAT all-sky survey  -   </a:t>
            </a:r>
            <a:r>
              <a:rPr lang="en-GB" sz="1400" dirty="0" err="1" smtClean="0"/>
              <a:t>Voges</a:t>
            </a:r>
            <a:r>
              <a:rPr lang="en-GB" sz="1400" dirty="0" smtClean="0"/>
              <a:t> et al. 1999</a:t>
            </a:r>
            <a:endParaRPr lang="en-GB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908720"/>
            <a:ext cx="3816424" cy="312186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436096" y="1412776"/>
            <a:ext cx="795088" cy="4218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Neutron Stars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1373" y="400506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Generally well modelled by a pure thermal spectrum</a:t>
            </a:r>
          </a:p>
          <a:p>
            <a:r>
              <a:rPr lang="en-GB" dirty="0"/>
              <a:t>e</a:t>
            </a:r>
            <a:r>
              <a:rPr lang="en-GB" dirty="0" smtClean="0"/>
              <a:t>ven in high resolution  X-ray spectra.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2" y="908719"/>
            <a:ext cx="3098618" cy="43486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35896" y="1556792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Burwitz</a:t>
            </a:r>
            <a:r>
              <a:rPr lang="en-GB" dirty="0" smtClean="0"/>
              <a:t> et al. 2003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670014" y="1961378"/>
            <a:ext cx="3705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High-res spectrum of RXJ1856.5-3754</a:t>
            </a:r>
          </a:p>
          <a:p>
            <a:endParaRPr lang="en-GB" dirty="0"/>
          </a:p>
          <a:p>
            <a:r>
              <a:rPr lang="en-GB" dirty="0" err="1" smtClean="0"/>
              <a:t>kT</a:t>
            </a:r>
            <a:r>
              <a:rPr lang="en-GB" dirty="0" smtClean="0"/>
              <a:t>=63.5 </a:t>
            </a:r>
            <a:r>
              <a:rPr lang="en-GB" dirty="0" err="1" smtClean="0"/>
              <a:t>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1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2332</Words>
  <Application>Microsoft Office PowerPoint</Application>
  <PresentationFormat>On-screen Show (4:3)</PresentationFormat>
  <Paragraphs>362</Paragraphs>
  <Slides>39</Slides>
  <Notes>14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High-Energy Surveys in Astronomy</vt:lpstr>
      <vt:lpstr>Large Surveys</vt:lpstr>
      <vt:lpstr>PowerPoint Presentation</vt:lpstr>
      <vt:lpstr>PowerPoint Presentation</vt:lpstr>
      <vt:lpstr>SCO X-1</vt:lpstr>
      <vt:lpstr>SCO X-1</vt:lpstr>
      <vt:lpstr>LMXB – high variability</vt:lpstr>
      <vt:lpstr>Isolated Neutron Stars</vt:lpstr>
      <vt:lpstr>Isolated Neutron Stars</vt:lpstr>
      <vt:lpstr>Cosmic X-ray background (CXB)</vt:lpstr>
      <vt:lpstr>CXB – point sources</vt:lpstr>
      <vt:lpstr>Survey area v Sensitivity</vt:lpstr>
      <vt:lpstr>X-ray surveys Medium energy band (2-10 keV)</vt:lpstr>
      <vt:lpstr>Cosmic X-ray background (CXB)</vt:lpstr>
      <vt:lpstr>Constraints on the AGN population</vt:lpstr>
      <vt:lpstr>Constraints on the AGN population</vt:lpstr>
      <vt:lpstr>CXB at high energies</vt:lpstr>
      <vt:lpstr>Search for Compton-Thick  (NH&gt;1024 cm-2)  AGN</vt:lpstr>
      <vt:lpstr>Rare Objects</vt:lpstr>
      <vt:lpstr>Tidal Disruption of a Star by a nuclear Massive  Black Hole</vt:lpstr>
      <vt:lpstr>Initial Discoveries with ROSAT</vt:lpstr>
      <vt:lpstr>PowerPoint Presentation</vt:lpstr>
      <vt:lpstr>SDSS J120136+300305:  discovered 10th June 2010</vt:lpstr>
      <vt:lpstr>SDSS J120136+300305: properties</vt:lpstr>
      <vt:lpstr>Rare Objects</vt:lpstr>
      <vt:lpstr>PowerPoint Presentation</vt:lpstr>
      <vt:lpstr>PowerPoint Presentation</vt:lpstr>
      <vt:lpstr>Rare Objects</vt:lpstr>
      <vt:lpstr>Ultra-luminous X-ray sources (ULX)  </vt:lpstr>
      <vt:lpstr>Most extreme ULX</vt:lpstr>
      <vt:lpstr>PowerPoint Presentation</vt:lpstr>
      <vt:lpstr>PowerPoint Presentation</vt:lpstr>
      <vt:lpstr>Higher energies</vt:lpstr>
      <vt:lpstr>Fermi - Blazars</vt:lpstr>
      <vt:lpstr>What does the future hold?</vt:lpstr>
      <vt:lpstr>eRosita : Clusters of Galaxies</vt:lpstr>
      <vt:lpstr>X-ray surveys</vt:lpstr>
      <vt:lpstr>Data Archiving and Mining</vt:lpstr>
      <vt:lpstr>PowerPoint Presentation</vt:lpstr>
    </vt:vector>
  </TitlesOfParts>
  <Company>European Space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High-Energy surveys in Astronomy</dc:title>
  <dc:creator>Saxton, Richard</dc:creator>
  <cp:lastModifiedBy>Saxton, Richard</cp:lastModifiedBy>
  <cp:revision>235</cp:revision>
  <dcterms:created xsi:type="dcterms:W3CDTF">2012-08-15T16:58:11Z</dcterms:created>
  <dcterms:modified xsi:type="dcterms:W3CDTF">2012-10-22T16:12:48Z</dcterms:modified>
</cp:coreProperties>
</file>